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80" r:id="rId4"/>
    <p:sldId id="265" r:id="rId5"/>
    <p:sldId id="278" r:id="rId6"/>
    <p:sldId id="279" r:id="rId7"/>
    <p:sldId id="281" r:id="rId8"/>
    <p:sldId id="285" r:id="rId9"/>
    <p:sldId id="284" r:id="rId10"/>
    <p:sldId id="283" r:id="rId11"/>
    <p:sldId id="282" r:id="rId12"/>
    <p:sldId id="286" r:id="rId13"/>
    <p:sldId id="258" r:id="rId14"/>
    <p:sldId id="260" r:id="rId15"/>
    <p:sldId id="262" r:id="rId16"/>
    <p:sldId id="263" r:id="rId17"/>
    <p:sldId id="266" r:id="rId18"/>
    <p:sldId id="272" r:id="rId19"/>
    <p:sldId id="287" r:id="rId20"/>
    <p:sldId id="288" r:id="rId21"/>
    <p:sldId id="292" r:id="rId22"/>
    <p:sldId id="291" r:id="rId23"/>
    <p:sldId id="290" r:id="rId24"/>
    <p:sldId id="289" r:id="rId25"/>
    <p:sldId id="294" r:id="rId26"/>
    <p:sldId id="298" r:id="rId27"/>
    <p:sldId id="297" r:id="rId28"/>
    <p:sldId id="295" r:id="rId29"/>
    <p:sldId id="296" r:id="rId30"/>
    <p:sldId id="311" r:id="rId31"/>
    <p:sldId id="336" r:id="rId32"/>
    <p:sldId id="337" r:id="rId33"/>
    <p:sldId id="338" r:id="rId34"/>
    <p:sldId id="339" r:id="rId35"/>
    <p:sldId id="340" r:id="rId36"/>
    <p:sldId id="341" r:id="rId37"/>
    <p:sldId id="267" r:id="rId38"/>
    <p:sldId id="312" r:id="rId39"/>
    <p:sldId id="313" r:id="rId40"/>
    <p:sldId id="314" r:id="rId41"/>
    <p:sldId id="315" r:id="rId42"/>
    <p:sldId id="316" r:id="rId43"/>
    <p:sldId id="317" r:id="rId44"/>
    <p:sldId id="318" r:id="rId45"/>
    <p:sldId id="342" r:id="rId46"/>
    <p:sldId id="343" r:id="rId47"/>
    <p:sldId id="344" r:id="rId48"/>
    <p:sldId id="345" r:id="rId49"/>
    <p:sldId id="346" r:id="rId50"/>
    <p:sldId id="264" r:id="rId51"/>
    <p:sldId id="319" r:id="rId52"/>
    <p:sldId id="268" r:id="rId53"/>
    <p:sldId id="320" r:id="rId54"/>
    <p:sldId id="323" r:id="rId55"/>
    <p:sldId id="322" r:id="rId56"/>
    <p:sldId id="321" r:id="rId57"/>
    <p:sldId id="333" r:id="rId58"/>
    <p:sldId id="329" r:id="rId59"/>
    <p:sldId id="330" r:id="rId60"/>
    <p:sldId id="328" r:id="rId61"/>
    <p:sldId id="348" r:id="rId62"/>
    <p:sldId id="349" r:id="rId63"/>
    <p:sldId id="350" r:id="rId64"/>
    <p:sldId id="351" r:id="rId65"/>
    <p:sldId id="352" r:id="rId66"/>
    <p:sldId id="331" r:id="rId67"/>
    <p:sldId id="332" r:id="rId68"/>
    <p:sldId id="373" r:id="rId69"/>
    <p:sldId id="377" r:id="rId70"/>
    <p:sldId id="376" r:id="rId71"/>
    <p:sldId id="378" r:id="rId72"/>
    <p:sldId id="375" r:id="rId73"/>
    <p:sldId id="382" r:id="rId74"/>
    <p:sldId id="383" r:id="rId75"/>
    <p:sldId id="384" r:id="rId76"/>
    <p:sldId id="374" r:id="rId77"/>
    <p:sldId id="385" r:id="rId78"/>
    <p:sldId id="386" r:id="rId79"/>
    <p:sldId id="392" r:id="rId80"/>
    <p:sldId id="391" r:id="rId81"/>
    <p:sldId id="390" r:id="rId82"/>
    <p:sldId id="389" r:id="rId83"/>
    <p:sldId id="388" r:id="rId84"/>
    <p:sldId id="387" r:id="rId8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12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7.wmf"/><Relationship Id="rId5" Type="http://schemas.openxmlformats.org/officeDocument/2006/relationships/image" Target="../media/image59.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2018/11/15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9"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8.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45.png"/><Relationship Id="rId7" Type="http://schemas.openxmlformats.org/officeDocument/2006/relationships/image" Target="../media/image43.wmf"/><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42.wmf"/><Relationship Id="rId4" Type="http://schemas.openxmlformats.org/officeDocument/2006/relationships/oleObject" Target="../embeddings/oleObject9.bin"/><Relationship Id="rId9" Type="http://schemas.openxmlformats.org/officeDocument/2006/relationships/image" Target="../media/image44.wmf"/></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52.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5.wmf"/><Relationship Id="rId5" Type="http://schemas.openxmlformats.org/officeDocument/2006/relationships/oleObject" Target="../embeddings/oleObject14.bin"/><Relationship Id="rId4" Type="http://schemas.openxmlformats.org/officeDocument/2006/relationships/image" Target="../media/image54.wmf"/></Relationships>
</file>

<file path=ppt/slides/_rels/slide7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8.wmf"/><Relationship Id="rId5" Type="http://schemas.openxmlformats.org/officeDocument/2006/relationships/oleObject" Target="../embeddings/oleObject17.bin"/><Relationship Id="rId10" Type="http://schemas.openxmlformats.org/officeDocument/2006/relationships/image" Target="../media/image61.png"/><Relationship Id="rId4" Type="http://schemas.openxmlformats.org/officeDocument/2006/relationships/image" Target="../media/image57.wmf"/><Relationship Id="rId9"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5.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58.wmf"/><Relationship Id="rId4" Type="http://schemas.openxmlformats.org/officeDocument/2006/relationships/image" Target="../media/image64.wmf"/><Relationship Id="rId9" Type="http://schemas.openxmlformats.org/officeDocument/2006/relationships/oleObject" Target="../embeddings/oleObject22.bin"/><Relationship Id="rId14" Type="http://schemas.openxmlformats.org/officeDocument/2006/relationships/image" Target="../media/image67.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oleObject" Target="../embeddings/oleObject25.bin"/><Relationship Id="rId7" Type="http://schemas.openxmlformats.org/officeDocument/2006/relationships/image" Target="../media/image70.wmf"/><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oleObject" Target="../embeddings/oleObject27.bin"/><Relationship Id="rId11" Type="http://schemas.openxmlformats.org/officeDocument/2006/relationships/image" Target="../media/image72.png"/><Relationship Id="rId5" Type="http://schemas.openxmlformats.org/officeDocument/2006/relationships/oleObject" Target="../embeddings/oleObject26.bin"/><Relationship Id="rId10" Type="http://schemas.openxmlformats.org/officeDocument/2006/relationships/oleObject" Target="../embeddings/oleObject29.bin"/><Relationship Id="rId4" Type="http://schemas.openxmlformats.org/officeDocument/2006/relationships/image" Target="../media/image69.wmf"/><Relationship Id="rId9" Type="http://schemas.openxmlformats.org/officeDocument/2006/relationships/image" Target="../media/image71.wmf"/></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4.wmf"/><Relationship Id="rId5" Type="http://schemas.openxmlformats.org/officeDocument/2006/relationships/oleObject" Target="../embeddings/oleObject31.bin"/><Relationship Id="rId4" Type="http://schemas.openxmlformats.org/officeDocument/2006/relationships/image" Target="../media/image73.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5.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a:latin typeface="Times New Roman" panose="02020603050405020304" charset="0"/>
              </a:rPr>
              <a:t>Tracing</a:t>
            </a:r>
            <a:r>
              <a:rPr lang="zh-CN" altLang="en-US" b="1">
                <a:latin typeface="Times New Roman" panose="02020603050405020304" charset="0"/>
              </a:rPr>
              <a:t>总结</a:t>
            </a:r>
            <a:endParaRPr lang="en-US" altLang="zh-CN" b="1">
              <a:latin typeface="Times New Roman" panose="02020603050405020304" charset="0"/>
            </a:endParaRPr>
          </a:p>
        </p:txBody>
      </p:sp>
      <p:sp>
        <p:nvSpPr>
          <p:cNvPr id="3" name="副标题 2"/>
          <p:cNvSpPr>
            <a:spLocks noGrp="1"/>
          </p:cNvSpPr>
          <p:nvPr>
            <p:ph type="subTitle" idx="1"/>
          </p:nvPr>
        </p:nvSpPr>
        <p:spPr/>
        <p:txBody>
          <a:bodyPr/>
          <a:lstStyle/>
          <a:p>
            <a:r>
              <a:rPr lang="zh-CN" altLang="en-US">
                <a:latin typeface="Times New Roman" panose="02020603050405020304" charset="0"/>
              </a:rPr>
              <a:t>孔令胜</a:t>
            </a:r>
          </a:p>
          <a:p>
            <a:r>
              <a:rPr lang="en-US" altLang="zh-CN">
                <a:latin typeface="Times New Roman" panose="02020603050405020304" charset="0"/>
              </a:rPr>
              <a:t>4/6/2018</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en-US" altLang="zh-CN" sz="3200">
                <a:latin typeface="Times New Roman" panose="02020603050405020304" charset="0"/>
              </a:rPr>
              <a:t>CLP</a:t>
            </a:r>
          </a:p>
          <a:p>
            <a:pPr>
              <a:lnSpc>
                <a:spcPct val="130000"/>
              </a:lnSpc>
            </a:pPr>
            <a:r>
              <a:rPr lang="zh-CN" altLang="en-US" sz="2000">
                <a:latin typeface="Times New Roman" panose="02020603050405020304" charset="0"/>
              </a:rPr>
              <a:t>通过距离变换图可以估算一个点的覆盖半径，</a:t>
            </a:r>
            <a:r>
              <a:rPr lang="en-US" altLang="zh-CN" sz="2000">
                <a:latin typeface="Times New Roman" panose="02020603050405020304" charset="0"/>
              </a:rPr>
              <a:t>3D</a:t>
            </a:r>
            <a:r>
              <a:rPr lang="zh-CN" altLang="en-US" sz="2000">
                <a:latin typeface="Times New Roman" panose="02020603050405020304" charset="0"/>
              </a:rPr>
              <a:t>的距离变换对噪音和不规则边界敏感。</a:t>
            </a:r>
          </a:p>
          <a:p>
            <a:pPr>
              <a:lnSpc>
                <a:spcPct val="130000"/>
              </a:lnSpc>
            </a:pPr>
            <a:r>
              <a:rPr lang="zh-CN" altLang="en-US" sz="2000">
                <a:latin typeface="Times New Roman" panose="02020603050405020304" charset="0"/>
              </a:rPr>
              <a:t>所以本文提出了一种更有效的方法：定义了一个半径可调的球体，然后不断增大半径，直到球内超过 </a:t>
            </a:r>
            <a:r>
              <a:rPr lang="en-US" altLang="zh-CN" sz="2000">
                <a:latin typeface="Times New Roman" panose="02020603050405020304" charset="0"/>
              </a:rPr>
              <a:t>0.1</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的体素的亮度值低于</a:t>
            </a:r>
            <a:r>
              <a:rPr lang="en-US" altLang="zh-CN" sz="2000">
                <a:latin typeface="宋体" panose="02010600030101010101" pitchFamily="2" charset="-122"/>
                <a:ea typeface="宋体" panose="02010600030101010101" pitchFamily="2" charset="-122"/>
              </a:rPr>
              <a:t>ta</a:t>
            </a:r>
            <a:r>
              <a:rPr lang="zh-CN" altLang="en-US" sz="2000">
                <a:latin typeface="宋体" panose="02010600030101010101" pitchFamily="2" charset="-122"/>
                <a:ea typeface="宋体" panose="02010600030101010101" pitchFamily="2" charset="-122"/>
              </a:rPr>
              <a:t>停止，这时可以和背景之间形成清晰且明显的对比，</a:t>
            </a:r>
            <a:r>
              <a:rPr lang="en-US" altLang="zh-CN" sz="2000">
                <a:latin typeface="Times New Roman" panose="02020603050405020304" charset="0"/>
                <a:sym typeface="+mn-ea"/>
              </a:rPr>
              <a:t>0.1</a:t>
            </a:r>
            <a:r>
              <a:rPr lang="en-US" altLang="zh-CN" sz="2000">
                <a:latin typeface="宋体" panose="02010600030101010101" pitchFamily="2" charset="-122"/>
                <a:ea typeface="宋体" panose="02010600030101010101" pitchFamily="2" charset="-122"/>
                <a:sym typeface="+mn-ea"/>
              </a:rPr>
              <a:t>％</a:t>
            </a:r>
            <a:r>
              <a:rPr lang="zh-CN" altLang="en-US" sz="2000">
                <a:latin typeface="宋体" panose="02010600030101010101" pitchFamily="2" charset="-122"/>
                <a:ea typeface="宋体" panose="02010600030101010101" pitchFamily="2" charset="-122"/>
                <a:sym typeface="+mn-ea"/>
              </a:rPr>
              <a:t>也是一个在神经重建领域被广泛应用的阈值。</a:t>
            </a:r>
          </a:p>
          <a:p>
            <a:pPr>
              <a:lnSpc>
                <a:spcPct val="130000"/>
              </a:lnSpc>
            </a:pPr>
            <a:r>
              <a:rPr lang="zh-CN" altLang="en-US" sz="2000">
                <a:latin typeface="宋体" panose="02010600030101010101" pitchFamily="2" charset="-122"/>
                <a:ea typeface="宋体" panose="02010600030101010101" pitchFamily="2" charset="-122"/>
                <a:sym typeface="+mn-ea"/>
              </a:rPr>
              <a:t>对于两个重建节点</a:t>
            </a:r>
            <a:r>
              <a:rPr lang="en-US" altLang="zh-CN" sz="2000">
                <a:latin typeface="宋体" panose="02010600030101010101" pitchFamily="2" charset="-122"/>
                <a:ea typeface="宋体" panose="02010600030101010101" pitchFamily="2" charset="-122"/>
                <a:sym typeface="+mn-ea"/>
              </a:rPr>
              <a:t>a</a:t>
            </a:r>
            <a:r>
              <a:rPr lang="zh-CN" altLang="en-US" sz="2000">
                <a:latin typeface="宋体" panose="02010600030101010101" pitchFamily="2" charset="-122"/>
                <a:ea typeface="宋体" panose="02010600030101010101" pitchFamily="2" charset="-122"/>
                <a:sym typeface="+mn-ea"/>
              </a:rPr>
              <a:t>和</a:t>
            </a:r>
            <a:r>
              <a:rPr lang="en-US" altLang="zh-CN" sz="2000">
                <a:latin typeface="宋体" panose="02010600030101010101" pitchFamily="2" charset="-122"/>
                <a:ea typeface="宋体" panose="02010600030101010101" pitchFamily="2" charset="-122"/>
                <a:sym typeface="+mn-ea"/>
              </a:rPr>
              <a:t>b</a:t>
            </a:r>
            <a:r>
              <a:rPr lang="zh-CN" altLang="en-US" sz="2000">
                <a:latin typeface="宋体" panose="02010600030101010101" pitchFamily="2" charset="-122"/>
                <a:ea typeface="宋体" panose="02010600030101010101" pitchFamily="2" charset="-122"/>
                <a:sym typeface="+mn-ea"/>
              </a:rPr>
              <a:t>，如果满足下列公式就认为</a:t>
            </a:r>
            <a:r>
              <a:rPr lang="en-US" altLang="zh-CN" sz="2000">
                <a:latin typeface="宋体" panose="02010600030101010101" pitchFamily="2" charset="-122"/>
                <a:ea typeface="宋体" panose="02010600030101010101" pitchFamily="2" charset="-122"/>
                <a:sym typeface="+mn-ea"/>
              </a:rPr>
              <a:t>a</a:t>
            </a:r>
            <a:r>
              <a:rPr lang="zh-CN" altLang="en-US" sz="2000">
                <a:latin typeface="宋体" panose="02010600030101010101" pitchFamily="2" charset="-122"/>
                <a:ea typeface="宋体" panose="02010600030101010101" pitchFamily="2" charset="-122"/>
                <a:sym typeface="+mn-ea"/>
              </a:rPr>
              <a:t>被</a:t>
            </a:r>
            <a:r>
              <a:rPr lang="en-US" altLang="zh-CN" sz="2000">
                <a:latin typeface="宋体" panose="02010600030101010101" pitchFamily="2" charset="-122"/>
                <a:ea typeface="宋体" panose="02010600030101010101" pitchFamily="2" charset="-122"/>
                <a:sym typeface="+mn-ea"/>
              </a:rPr>
              <a:t>b</a:t>
            </a:r>
            <a:r>
              <a:rPr lang="zh-CN" altLang="en-US" sz="2000">
                <a:latin typeface="宋体" panose="02010600030101010101" pitchFamily="2" charset="-122"/>
                <a:ea typeface="宋体" panose="02010600030101010101" pitchFamily="2" charset="-122"/>
                <a:sym typeface="+mn-ea"/>
              </a:rPr>
              <a:t>覆盖。   表示重建节点占用的体积</a:t>
            </a:r>
          </a:p>
          <a:p>
            <a:pPr>
              <a:lnSpc>
                <a:spcPct val="130000"/>
              </a:lnSpc>
            </a:pPr>
            <a:endParaRPr lang="zh-CN" altLang="en-US" sz="2000">
              <a:latin typeface="宋体" panose="02010600030101010101" pitchFamily="2" charset="-122"/>
              <a:ea typeface="宋体" panose="02010600030101010101" pitchFamily="2" charset="-122"/>
              <a:sym typeface="+mn-ea"/>
            </a:endParaRPr>
          </a:p>
          <a:p>
            <a:pPr>
              <a:lnSpc>
                <a:spcPct val="130000"/>
              </a:lnSpc>
            </a:pPr>
            <a:r>
              <a:rPr lang="zh-CN" altLang="en-US" sz="2000">
                <a:latin typeface="宋体" panose="02010600030101010101" pitchFamily="2" charset="-122"/>
                <a:ea typeface="宋体" panose="02010600030101010101" pitchFamily="2" charset="-122"/>
                <a:sym typeface="+mn-ea"/>
              </a:rPr>
              <a:t>但是由于体素强度分布参差不齐，即使重叠的区域大小完全相同，</a:t>
            </a:r>
            <a:r>
              <a:rPr lang="en-US" altLang="zh-CN" sz="2000">
                <a:latin typeface="宋体" panose="02010600030101010101" pitchFamily="2" charset="-122"/>
                <a:ea typeface="宋体" panose="02010600030101010101" pitchFamily="2" charset="-122"/>
                <a:sym typeface="+mn-ea"/>
              </a:rPr>
              <a:t>a</a:t>
            </a:r>
            <a:r>
              <a:rPr lang="zh-CN" altLang="en-US" sz="2000">
                <a:latin typeface="宋体" panose="02010600030101010101" pitchFamily="2" charset="-122"/>
                <a:ea typeface="宋体" panose="02010600030101010101" pitchFamily="2" charset="-122"/>
                <a:sym typeface="+mn-ea"/>
              </a:rPr>
              <a:t>亮</a:t>
            </a:r>
            <a:r>
              <a:rPr lang="en-US" altLang="zh-CN" sz="2000">
                <a:latin typeface="宋体" panose="02010600030101010101" pitchFamily="2" charset="-122"/>
                <a:ea typeface="宋体" panose="02010600030101010101" pitchFamily="2" charset="-122"/>
                <a:sym typeface="+mn-ea"/>
              </a:rPr>
              <a:t>b</a:t>
            </a:r>
            <a:r>
              <a:rPr lang="zh-CN" altLang="en-US" sz="2000">
                <a:latin typeface="宋体" panose="02010600030101010101" pitchFamily="2" charset="-122"/>
                <a:ea typeface="宋体" panose="02010600030101010101" pitchFamily="2" charset="-122"/>
                <a:sym typeface="+mn-ea"/>
              </a:rPr>
              <a:t>暗和</a:t>
            </a:r>
            <a:r>
              <a:rPr lang="en-US" altLang="zh-CN" sz="2000">
                <a:latin typeface="宋体" panose="02010600030101010101" pitchFamily="2" charset="-122"/>
                <a:ea typeface="宋体" panose="02010600030101010101" pitchFamily="2" charset="-122"/>
                <a:sym typeface="+mn-ea"/>
              </a:rPr>
              <a:t>ab</a:t>
            </a:r>
            <a:r>
              <a:rPr lang="zh-CN" altLang="en-US" sz="2000">
                <a:latin typeface="宋体" panose="02010600030101010101" pitchFamily="2" charset="-122"/>
                <a:ea typeface="宋体" panose="02010600030101010101" pitchFamily="2" charset="-122"/>
                <a:sym typeface="+mn-ea"/>
              </a:rPr>
              <a:t>都亮的情况是完全不同的，都亮的情况下会更多的交叠，因此重新定义      为占用区域的质量。</a:t>
            </a:r>
          </a:p>
          <a:p>
            <a:endParaRPr lang="zh-CN" altLang="en-US" sz="2000">
              <a:latin typeface="宋体" panose="02010600030101010101" pitchFamily="2" charset="-122"/>
              <a:ea typeface="宋体" panose="02010600030101010101" pitchFamily="2" charset="-122"/>
              <a:sym typeface="+mn-ea"/>
            </a:endParaRPr>
          </a:p>
        </p:txBody>
      </p:sp>
      <p:sp>
        <p:nvSpPr>
          <p:cNvPr id="5" name="椭圆 4"/>
          <p:cNvSpPr/>
          <p:nvPr/>
        </p:nvSpPr>
        <p:spPr>
          <a:xfrm>
            <a:off x="5501005" y="4850765"/>
            <a:ext cx="1292860" cy="1227455"/>
          </a:xfrm>
          <a:prstGeom prst="ellipse">
            <a:avLst/>
          </a:prstGeom>
          <a:solidFill>
            <a:schemeClr val="tx1">
              <a:lumMod val="50000"/>
              <a:lumOff val="50000"/>
            </a:schemeClr>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55" r:id="rId3" imgW="914400" imgH="215900" progId="Equation.KSEE3">
                  <p:embed/>
                </p:oleObj>
              </mc:Choice>
              <mc:Fallback>
                <p:oleObj r:id="rId3" imgW="914400" imgH="215900" progId="Equation.KSEE3">
                  <p:embed/>
                  <p:pic>
                    <p:nvPicPr>
                      <p:cNvPr id="0" name="图片 2048"/>
                      <p:cNvPicPr/>
                      <p:nvPr/>
                    </p:nvPicPr>
                    <p:blipFill>
                      <a:blip r:embed="rId4"/>
                      <a:stretch>
                        <a:fillRect/>
                      </a:stretch>
                    </p:blipFill>
                    <p:spPr>
                      <a:xfrm>
                        <a:off x="5638800" y="3321050"/>
                        <a:ext cx="914400" cy="215900"/>
                      </a:xfrm>
                      <a:prstGeom prst="rect">
                        <a:avLst/>
                      </a:prstGeom>
                    </p:spPr>
                  </p:pic>
                </p:oleObj>
              </mc:Fallback>
            </mc:AlternateContent>
          </a:graphicData>
        </a:graphic>
      </p:graphicFrame>
      <p:sp>
        <p:nvSpPr>
          <p:cNvPr id="7" name="椭圆 6"/>
          <p:cNvSpPr/>
          <p:nvPr/>
        </p:nvSpPr>
        <p:spPr>
          <a:xfrm>
            <a:off x="4977765" y="5007610"/>
            <a:ext cx="914400" cy="914400"/>
          </a:xfrm>
          <a:prstGeom prst="ellipse">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a:hlinkClick r:id="" action="ppaction://ole?verb=0"/>
          </p:cNvPr>
          <p:cNvGraphicFramePr>
            <a:graphicFrameLocks noChangeAspect="1"/>
          </p:cNvGraphicFramePr>
          <p:nvPr/>
        </p:nvGraphicFramePr>
        <p:xfrm>
          <a:off x="4977765" y="3209925"/>
          <a:ext cx="2237105" cy="438785"/>
        </p:xfrm>
        <a:graphic>
          <a:graphicData uri="http://schemas.openxmlformats.org/presentationml/2006/ole">
            <mc:AlternateContent xmlns:mc="http://schemas.openxmlformats.org/markup-compatibility/2006">
              <mc:Choice xmlns:v="urn:schemas-microsoft-com:vml" Requires="v">
                <p:oleObj spid="_x0000_s2056" r:id="rId5" imgW="1295400" imgH="254000" progId="Equation.KSEE3">
                  <p:embed/>
                </p:oleObj>
              </mc:Choice>
              <mc:Fallback>
                <p:oleObj r:id="rId5" imgW="1295400" imgH="254000" progId="Equation.KSEE3">
                  <p:embed/>
                  <p:pic>
                    <p:nvPicPr>
                      <p:cNvPr id="0" name="图片 2049"/>
                      <p:cNvPicPr/>
                      <p:nvPr/>
                    </p:nvPicPr>
                    <p:blipFill>
                      <a:blip r:embed="rId6"/>
                      <a:stretch>
                        <a:fillRect/>
                      </a:stretch>
                    </p:blipFill>
                    <p:spPr>
                      <a:xfrm>
                        <a:off x="4977765" y="3209925"/>
                        <a:ext cx="2237105" cy="438785"/>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856855" y="2850515"/>
          <a:ext cx="527685" cy="359410"/>
        </p:xfrm>
        <a:graphic>
          <a:graphicData uri="http://schemas.openxmlformats.org/presentationml/2006/ole">
            <mc:AlternateContent xmlns:mc="http://schemas.openxmlformats.org/markup-compatibility/2006">
              <mc:Choice xmlns:v="urn:schemas-microsoft-com:vml" Requires="v">
                <p:oleObj spid="_x0000_s2057" r:id="rId7" imgW="316865" imgH="215900" progId="Equation.KSEE3">
                  <p:embed/>
                </p:oleObj>
              </mc:Choice>
              <mc:Fallback>
                <p:oleObj r:id="rId7" imgW="316865" imgH="215900" progId="Equation.KSEE3">
                  <p:embed/>
                  <p:pic>
                    <p:nvPicPr>
                      <p:cNvPr id="0" name="图片 2050"/>
                      <p:cNvPicPr/>
                      <p:nvPr/>
                    </p:nvPicPr>
                    <p:blipFill>
                      <a:blip r:embed="rId8"/>
                      <a:stretch>
                        <a:fillRect/>
                      </a:stretch>
                    </p:blipFill>
                    <p:spPr>
                      <a:xfrm>
                        <a:off x="7856855" y="2850515"/>
                        <a:ext cx="527685" cy="35941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7856855" y="4254500"/>
          <a:ext cx="527685" cy="359410"/>
        </p:xfrm>
        <a:graphic>
          <a:graphicData uri="http://schemas.openxmlformats.org/presentationml/2006/ole">
            <mc:AlternateContent xmlns:mc="http://schemas.openxmlformats.org/markup-compatibility/2006">
              <mc:Choice xmlns:v="urn:schemas-microsoft-com:vml" Requires="v">
                <p:oleObj spid="_x0000_s2058" r:id="rId9" imgW="316865" imgH="215900" progId="Equation.KSEE3">
                  <p:embed/>
                </p:oleObj>
              </mc:Choice>
              <mc:Fallback>
                <p:oleObj r:id="rId9" imgW="316865" imgH="215900" progId="Equation.KSEE3">
                  <p:embed/>
                  <p:pic>
                    <p:nvPicPr>
                      <p:cNvPr id="0" name="图片 2050"/>
                      <p:cNvPicPr/>
                      <p:nvPr/>
                    </p:nvPicPr>
                    <p:blipFill>
                      <a:blip r:embed="rId8"/>
                      <a:stretch>
                        <a:fillRect/>
                      </a:stretch>
                    </p:blipFill>
                    <p:spPr>
                      <a:xfrm>
                        <a:off x="7856855" y="4254500"/>
                        <a:ext cx="527685" cy="35941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4IG}75U55L[`)IUGTJ}YLIM"/>
          <p:cNvPicPr>
            <a:picLocks noGrp="1" noChangeAspect="1"/>
          </p:cNvPicPr>
          <p:nvPr>
            <p:ph type="pic" idx="1"/>
          </p:nvPr>
        </p:nvPicPr>
        <p:blipFill>
          <a:blip r:embed="rId3"/>
          <a:stretch>
            <a:fillRect/>
          </a:stretch>
        </p:blipFill>
        <p:spPr>
          <a:xfrm>
            <a:off x="6268720" y="2057400"/>
            <a:ext cx="4610100" cy="1581150"/>
          </a:xfrm>
          <a:prstGeom prst="rect">
            <a:avLst/>
          </a:prstGeom>
        </p:spPr>
      </p:pic>
      <p:sp>
        <p:nvSpPr>
          <p:cNvPr id="6" name="文本占位符 5"/>
          <p:cNvSpPr>
            <a:spLocks noGrp="1"/>
          </p:cNvSpPr>
          <p:nvPr>
            <p:ph type="body" sz="half" idx="2"/>
          </p:nvPr>
        </p:nvSpPr>
        <p:spPr>
          <a:xfrm>
            <a:off x="840105" y="508635"/>
            <a:ext cx="4725670" cy="5911850"/>
          </a:xfrm>
        </p:spPr>
        <p:txBody>
          <a:bodyPr/>
          <a:lstStyle/>
          <a:p>
            <a:r>
              <a:rPr lang="zh-CN" altLang="en-US"/>
              <a:t>一个重建的节点可能被多个其它节点共同覆盖，令                   ，为一系列重建点的集合，如果满足下列条件就说它覆盖了节点</a:t>
            </a:r>
            <a:r>
              <a:rPr lang="en-US" altLang="zh-CN">
                <a:latin typeface="Times New Roman" panose="02020603050405020304" charset="0"/>
              </a:rPr>
              <a:t>a</a:t>
            </a:r>
            <a:r>
              <a:rPr lang="zh-CN" altLang="en-US">
                <a:latin typeface="Times New Roman" panose="02020603050405020304" charset="0"/>
              </a:rPr>
              <a:t>。</a:t>
            </a:r>
          </a:p>
          <a:p>
            <a:endParaRPr lang="zh-CN" altLang="en-US">
              <a:latin typeface="Times New Roman" panose="02020603050405020304" charset="0"/>
            </a:endParaRPr>
          </a:p>
          <a:p>
            <a:pPr>
              <a:lnSpc>
                <a:spcPct val="120000"/>
              </a:lnSpc>
            </a:pPr>
            <a:r>
              <a:rPr lang="en-US" altLang="zh-CN" b="1">
                <a:latin typeface="Times New Roman" panose="02020603050405020304" charset="0"/>
              </a:rPr>
              <a:t>(1)</a:t>
            </a:r>
            <a:r>
              <a:rPr lang="zh-CN" altLang="en-US">
                <a:latin typeface="Times New Roman" panose="02020603050405020304" charset="0"/>
              </a:rPr>
              <a:t>在</a:t>
            </a:r>
            <a:r>
              <a:rPr lang="en-US" altLang="zh-CN">
                <a:latin typeface="Times New Roman" panose="02020603050405020304" charset="0"/>
              </a:rPr>
              <a:t>ICR</a:t>
            </a:r>
            <a:r>
              <a:rPr lang="zh-CN" altLang="en-US">
                <a:latin typeface="Times New Roman" panose="02020603050405020304" charset="0"/>
              </a:rPr>
              <a:t>中，当一个叶子节点不被任何其他节点覆盖时，这个叶子节点应该被保留。</a:t>
            </a:r>
            <a:r>
              <a:rPr lang="en-US" altLang="zh-CN">
                <a:latin typeface="Times New Roman" panose="02020603050405020304" charset="0"/>
              </a:rPr>
              <a:t>(</a:t>
            </a:r>
            <a:r>
              <a:rPr lang="zh-CN" altLang="en-US">
                <a:latin typeface="Times New Roman" panose="02020603050405020304" charset="0"/>
              </a:rPr>
              <a:t>图</a:t>
            </a:r>
            <a:r>
              <a:rPr lang="en-US" altLang="zh-CN">
                <a:latin typeface="Times New Roman" panose="02020603050405020304" charset="0"/>
              </a:rPr>
              <a:t>A)</a:t>
            </a:r>
          </a:p>
          <a:p>
            <a:pPr>
              <a:lnSpc>
                <a:spcPct val="120000"/>
              </a:lnSpc>
            </a:pPr>
            <a:r>
              <a:rPr lang="en-US" altLang="zh-CN" b="1">
                <a:latin typeface="Times New Roman" panose="02020603050405020304" charset="0"/>
              </a:rPr>
              <a:t>(2)</a:t>
            </a:r>
            <a:r>
              <a:rPr lang="zh-CN" altLang="en-US">
                <a:latin typeface="Times New Roman" panose="02020603050405020304" charset="0"/>
              </a:rPr>
              <a:t>当叶子节点被其他一个点</a:t>
            </a:r>
            <a:r>
              <a:rPr lang="en-US" altLang="zh-CN">
                <a:latin typeface="Times New Roman" panose="02020603050405020304" charset="0"/>
              </a:rPr>
              <a:t>(</a:t>
            </a:r>
            <a:r>
              <a:rPr lang="zh-CN" altLang="en-US">
                <a:latin typeface="Times New Roman" panose="02020603050405020304" charset="0"/>
              </a:rPr>
              <a:t>图</a:t>
            </a:r>
            <a:r>
              <a:rPr lang="en-US" altLang="zh-CN">
                <a:latin typeface="Times New Roman" panose="02020603050405020304" charset="0"/>
              </a:rPr>
              <a:t>B)</a:t>
            </a:r>
            <a:r>
              <a:rPr lang="zh-CN" altLang="en-US">
                <a:latin typeface="Times New Roman" panose="02020603050405020304" charset="0"/>
              </a:rPr>
              <a:t>或者几个节点共同覆盖</a:t>
            </a:r>
            <a:r>
              <a:rPr lang="en-US" altLang="zh-CN">
                <a:latin typeface="Times New Roman" panose="02020603050405020304" charset="0"/>
              </a:rPr>
              <a:t>(</a:t>
            </a:r>
            <a:r>
              <a:rPr lang="zh-CN" altLang="en-US">
                <a:latin typeface="Times New Roman" panose="02020603050405020304" charset="0"/>
              </a:rPr>
              <a:t>图</a:t>
            </a:r>
            <a:r>
              <a:rPr lang="en-US" altLang="zh-CN">
                <a:latin typeface="Times New Roman" panose="02020603050405020304" charset="0"/>
              </a:rPr>
              <a:t>C)</a:t>
            </a:r>
            <a:r>
              <a:rPr lang="zh-CN" altLang="en-US">
                <a:latin typeface="Times New Roman" panose="02020603050405020304" charset="0"/>
              </a:rPr>
              <a:t>，这个叶子点可以被安全的删除。</a:t>
            </a:r>
          </a:p>
          <a:p>
            <a:pPr>
              <a:lnSpc>
                <a:spcPct val="120000"/>
              </a:lnSpc>
            </a:pPr>
            <a:r>
              <a:rPr lang="zh-CN" altLang="en-US">
                <a:latin typeface="Times New Roman" panose="02020603050405020304" charset="0"/>
              </a:rPr>
              <a:t>因此，检查重建中的所有叶子节点，并且删除那些明显被其他节点覆盖的叶子节点，然后重复这个过程，直到不存在这种叶子节点。</a:t>
            </a:r>
          </a:p>
          <a:p>
            <a:endParaRPr lang="zh-CN" altLang="en-US">
              <a:latin typeface="Times New Roman" panose="02020603050405020304" charset="0"/>
            </a:endParaRPr>
          </a:p>
        </p:txBody>
      </p:sp>
      <p:graphicFrame>
        <p:nvGraphicFramePr>
          <p:cNvPr id="7" name="对象 6">
            <a:hlinkClick r:id="" action="ppaction://ole?verb=0"/>
          </p:cNvPr>
          <p:cNvGraphicFramePr>
            <a:graphicFrameLocks noChangeAspect="1"/>
          </p:cNvGraphicFramePr>
          <p:nvPr/>
        </p:nvGraphicFramePr>
        <p:xfrm>
          <a:off x="2207895" y="833120"/>
          <a:ext cx="1026160" cy="306070"/>
        </p:xfrm>
        <a:graphic>
          <a:graphicData uri="http://schemas.openxmlformats.org/presentationml/2006/ole">
            <mc:AlternateContent xmlns:mc="http://schemas.openxmlformats.org/markup-compatibility/2006">
              <mc:Choice xmlns:v="urn:schemas-microsoft-com:vml" Requires="v">
                <p:oleObj spid="_x0000_s3077" r:id="rId4" imgW="723900" imgH="215900" progId="Equation.KSEE3">
                  <p:embed/>
                </p:oleObj>
              </mc:Choice>
              <mc:Fallback>
                <p:oleObj r:id="rId4" imgW="723900" imgH="215900" progId="Equation.KSEE3">
                  <p:embed/>
                  <p:pic>
                    <p:nvPicPr>
                      <p:cNvPr id="0" name="图片 3072"/>
                      <p:cNvPicPr/>
                      <p:nvPr/>
                    </p:nvPicPr>
                    <p:blipFill>
                      <a:blip r:embed="rId5"/>
                      <a:stretch>
                        <a:fillRect/>
                      </a:stretch>
                    </p:blipFill>
                    <p:spPr>
                      <a:xfrm>
                        <a:off x="2207895" y="833120"/>
                        <a:ext cx="1026160" cy="30607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123950" y="1697355"/>
          <a:ext cx="4157980" cy="360045"/>
        </p:xfrm>
        <a:graphic>
          <a:graphicData uri="http://schemas.openxmlformats.org/presentationml/2006/ole">
            <mc:AlternateContent xmlns:mc="http://schemas.openxmlformats.org/markup-compatibility/2006">
              <mc:Choice xmlns:v="urn:schemas-microsoft-com:vml" Requires="v">
                <p:oleObj spid="_x0000_s3078" r:id="rId6" imgW="2933700" imgH="254000" progId="Equation.KSEE3">
                  <p:embed/>
                </p:oleObj>
              </mc:Choice>
              <mc:Fallback>
                <p:oleObj r:id="rId6" imgW="2933700" imgH="254000" progId="Equation.KSEE3">
                  <p:embed/>
                  <p:pic>
                    <p:nvPicPr>
                      <p:cNvPr id="0" name="图片 3073"/>
                      <p:cNvPicPr/>
                      <p:nvPr/>
                    </p:nvPicPr>
                    <p:blipFill>
                      <a:blip r:embed="rId7"/>
                      <a:stretch>
                        <a:fillRect/>
                      </a:stretch>
                    </p:blipFill>
                    <p:spPr>
                      <a:xfrm>
                        <a:off x="1123950" y="1697355"/>
                        <a:ext cx="4157980" cy="360045"/>
                      </a:xfrm>
                      <a:prstGeom prst="rect">
                        <a:avLst/>
                      </a:prstGeom>
                    </p:spPr>
                  </p:pic>
                </p:oleObj>
              </mc:Fallback>
            </mc:AlternateContent>
          </a:graphicData>
        </a:graphic>
      </p:graphicFrame>
      <p:sp>
        <p:nvSpPr>
          <p:cNvPr id="9" name="文本框 8"/>
          <p:cNvSpPr txBox="1"/>
          <p:nvPr/>
        </p:nvSpPr>
        <p:spPr>
          <a:xfrm>
            <a:off x="6565265" y="3745865"/>
            <a:ext cx="679450" cy="368300"/>
          </a:xfrm>
          <a:prstGeom prst="rect">
            <a:avLst/>
          </a:prstGeom>
          <a:noFill/>
        </p:spPr>
        <p:txBody>
          <a:bodyPr wrap="square" rtlCol="0">
            <a:spAutoFit/>
          </a:bodyPr>
          <a:lstStyle/>
          <a:p>
            <a:pPr algn="ctr"/>
            <a:r>
              <a:rPr lang="en-US" altLang="zh-CN"/>
              <a:t>A</a:t>
            </a:r>
          </a:p>
        </p:txBody>
      </p:sp>
      <p:sp>
        <p:nvSpPr>
          <p:cNvPr id="10" name="文本框 9"/>
          <p:cNvSpPr txBox="1"/>
          <p:nvPr/>
        </p:nvSpPr>
        <p:spPr>
          <a:xfrm>
            <a:off x="8101965" y="3745865"/>
            <a:ext cx="679450" cy="368300"/>
          </a:xfrm>
          <a:prstGeom prst="rect">
            <a:avLst/>
          </a:prstGeom>
          <a:noFill/>
        </p:spPr>
        <p:txBody>
          <a:bodyPr wrap="square" rtlCol="0">
            <a:spAutoFit/>
          </a:bodyPr>
          <a:lstStyle/>
          <a:p>
            <a:pPr algn="ctr"/>
            <a:r>
              <a:rPr lang="en-US" altLang="zh-CN"/>
              <a:t>B</a:t>
            </a:r>
          </a:p>
        </p:txBody>
      </p:sp>
      <p:sp>
        <p:nvSpPr>
          <p:cNvPr id="11" name="文本框 10"/>
          <p:cNvSpPr txBox="1"/>
          <p:nvPr/>
        </p:nvSpPr>
        <p:spPr>
          <a:xfrm>
            <a:off x="9944100" y="3745865"/>
            <a:ext cx="679450" cy="368300"/>
          </a:xfrm>
          <a:prstGeom prst="rect">
            <a:avLst/>
          </a:prstGeom>
          <a:noFill/>
        </p:spPr>
        <p:txBody>
          <a:bodyPr wrap="square" rtlCol="0">
            <a:spAutoFit/>
          </a:bodyPr>
          <a:lstStyle/>
          <a:p>
            <a:pPr algn="ctr"/>
            <a:r>
              <a:rPr lang="en-US" altLang="zh-CN"/>
              <a: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p:nvPr>
        </p:nvSpPr>
        <p:spPr/>
        <p:txBody>
          <a:bodyPr/>
          <a:lstStyle/>
          <a:p>
            <a:r>
              <a:rPr lang="en-US" altLang="zh-CN" sz="3200">
                <a:latin typeface="Times New Roman" panose="02020603050405020304" charset="0"/>
              </a:rPr>
              <a:t>INP</a:t>
            </a:r>
          </a:p>
          <a:p>
            <a:pPr>
              <a:lnSpc>
                <a:spcPct val="150000"/>
              </a:lnSpc>
            </a:pPr>
            <a:r>
              <a:rPr lang="zh-CN" altLang="en-US" sz="2000">
                <a:latin typeface="Times New Roman" panose="02020603050405020304" charset="0"/>
              </a:rPr>
              <a:t>经过前面两步修剪的重建结果已经很简洁了，但还有进一步精简的空间。</a:t>
            </a:r>
          </a:p>
          <a:p>
            <a:pPr>
              <a:lnSpc>
                <a:spcPct val="150000"/>
              </a:lnSpc>
            </a:pPr>
            <a:r>
              <a:rPr lang="zh-CN" altLang="en-US" sz="2000">
                <a:latin typeface="Times New Roman" panose="02020603050405020304" charset="0"/>
              </a:rPr>
              <a:t>从每个叶子节点</a:t>
            </a:r>
            <a:r>
              <a:rPr lang="en-US" altLang="zh-CN" sz="2000">
                <a:latin typeface="Times New Roman" panose="02020603050405020304" charset="0"/>
              </a:rPr>
              <a:t>a</a:t>
            </a:r>
            <a:r>
              <a:rPr lang="zh-CN" altLang="en-US" sz="2000">
                <a:latin typeface="Times New Roman" panose="02020603050405020304" charset="0"/>
              </a:rPr>
              <a:t>开始，对于它的直接父节点</a:t>
            </a:r>
            <a:r>
              <a:rPr lang="en-US" altLang="zh-CN" sz="2000">
                <a:latin typeface="Times New Roman" panose="02020603050405020304" charset="0"/>
              </a:rPr>
              <a:t>b</a:t>
            </a:r>
            <a:r>
              <a:rPr lang="zh-CN" altLang="en-US" sz="2000">
                <a:latin typeface="Times New Roman" panose="02020603050405020304" charset="0"/>
              </a:rPr>
              <a:t>，若</a:t>
            </a:r>
            <a:r>
              <a:rPr lang="en-US" altLang="zh-CN" sz="2000">
                <a:latin typeface="Times New Roman" panose="02020603050405020304" charset="0"/>
              </a:rPr>
              <a:t>b</a:t>
            </a:r>
            <a:r>
              <a:rPr lang="zh-CN" altLang="en-US" sz="2000">
                <a:latin typeface="Times New Roman" panose="02020603050405020304" charset="0"/>
              </a:rPr>
              <a:t>不是分支节点或者根节点，我们根据下式来检查</a:t>
            </a:r>
            <a:r>
              <a:rPr lang="en-US" altLang="zh-CN" sz="2000">
                <a:latin typeface="Times New Roman" panose="02020603050405020304" charset="0"/>
              </a:rPr>
              <a:t>b</a:t>
            </a:r>
            <a:r>
              <a:rPr lang="zh-CN" altLang="en-US" sz="2000">
                <a:latin typeface="Times New Roman" panose="02020603050405020304" charset="0"/>
              </a:rPr>
              <a:t>是否被</a:t>
            </a:r>
            <a:r>
              <a:rPr lang="en-US" altLang="zh-CN" sz="2000">
                <a:latin typeface="Times New Roman" panose="02020603050405020304" charset="0"/>
              </a:rPr>
              <a:t>a</a:t>
            </a:r>
            <a:r>
              <a:rPr lang="zh-CN" altLang="en-US" sz="2000">
                <a:latin typeface="Times New Roman" panose="02020603050405020304" charset="0"/>
              </a:rPr>
              <a:t>覆盖</a:t>
            </a:r>
            <a:r>
              <a:rPr lang="en-US" altLang="zh-CN" sz="2000">
                <a:latin typeface="Times New Roman" panose="02020603050405020304" charset="0"/>
              </a:rPr>
              <a:t>		  </a:t>
            </a:r>
            <a:r>
              <a:rPr lang="zh-CN" altLang="en-US" sz="2000">
                <a:latin typeface="Times New Roman" panose="02020603050405020304" charset="0"/>
              </a:rPr>
              <a:t>。当满足条件时</a:t>
            </a:r>
            <a:r>
              <a:rPr lang="en-US" altLang="zh-CN" sz="2000">
                <a:latin typeface="Times New Roman" panose="02020603050405020304" charset="0"/>
              </a:rPr>
              <a:t>b</a:t>
            </a:r>
            <a:r>
              <a:rPr lang="zh-CN" altLang="en-US" sz="2000">
                <a:latin typeface="Times New Roman" panose="02020603050405020304" charset="0"/>
              </a:rPr>
              <a:t>被修剪，</a:t>
            </a:r>
            <a:r>
              <a:rPr lang="en-US" altLang="zh-CN" sz="2000">
                <a:latin typeface="Times New Roman" panose="02020603050405020304" charset="0"/>
              </a:rPr>
              <a:t>a</a:t>
            </a:r>
            <a:r>
              <a:rPr lang="zh-CN" altLang="en-US" sz="2000">
                <a:latin typeface="Times New Roman" panose="02020603050405020304" charset="0"/>
              </a:rPr>
              <a:t>的父节点被更新为</a:t>
            </a:r>
            <a:r>
              <a:rPr lang="en-US" altLang="zh-CN" sz="2000">
                <a:latin typeface="Times New Roman" panose="02020603050405020304" charset="0"/>
              </a:rPr>
              <a:t>b</a:t>
            </a:r>
            <a:r>
              <a:rPr lang="zh-CN" altLang="en-US" sz="2000">
                <a:latin typeface="Times New Roman" panose="02020603050405020304" charset="0"/>
              </a:rPr>
              <a:t>的原始父节点。如果</a:t>
            </a:r>
            <a:r>
              <a:rPr lang="en-US" altLang="zh-CN" sz="2000">
                <a:latin typeface="Times New Roman" panose="02020603050405020304" charset="0"/>
              </a:rPr>
              <a:t>b</a:t>
            </a:r>
            <a:r>
              <a:rPr lang="zh-CN" altLang="en-US" sz="2000">
                <a:latin typeface="Times New Roman" panose="02020603050405020304" charset="0"/>
              </a:rPr>
              <a:t>不满足条件，那么检查</a:t>
            </a:r>
            <a:r>
              <a:rPr lang="en-US" altLang="zh-CN" sz="2000">
                <a:latin typeface="Times New Roman" panose="02020603050405020304" charset="0"/>
              </a:rPr>
              <a:t>b</a:t>
            </a:r>
            <a:r>
              <a:rPr lang="zh-CN" altLang="en-US" sz="2000">
                <a:latin typeface="Times New Roman" panose="02020603050405020304" charset="0"/>
              </a:rPr>
              <a:t>的父节点是否为分支节点或者根节点，若不是则设为</a:t>
            </a:r>
            <a:r>
              <a:rPr lang="en-US" altLang="zh-CN" sz="2000">
                <a:latin typeface="Times New Roman" panose="02020603050405020304" charset="0"/>
              </a:rPr>
              <a:t>c</a:t>
            </a:r>
            <a:r>
              <a:rPr lang="zh-CN" altLang="en-US" sz="2000">
                <a:latin typeface="Times New Roman" panose="02020603050405020304" charset="0"/>
              </a:rPr>
              <a:t>，然后基于</a:t>
            </a:r>
            <a:r>
              <a:rPr lang="en-US" altLang="zh-CN" sz="2000">
                <a:latin typeface="Times New Roman" panose="02020603050405020304" charset="0"/>
              </a:rPr>
              <a:t>b</a:t>
            </a:r>
            <a:r>
              <a:rPr lang="zh-CN" altLang="en-US" sz="2000">
                <a:latin typeface="Times New Roman" panose="02020603050405020304" charset="0"/>
              </a:rPr>
              <a:t>和</a:t>
            </a:r>
            <a:r>
              <a:rPr lang="en-US" altLang="zh-CN" sz="2000">
                <a:latin typeface="Times New Roman" panose="02020603050405020304" charset="0"/>
              </a:rPr>
              <a:t>c</a:t>
            </a:r>
            <a:r>
              <a:rPr lang="zh-CN" altLang="en-US" sz="2000">
                <a:latin typeface="Times New Roman" panose="02020603050405020304" charset="0"/>
              </a:rPr>
              <a:t>的覆盖关系进行修剪。</a:t>
            </a:r>
          </a:p>
          <a:p>
            <a:pPr>
              <a:lnSpc>
                <a:spcPct val="150000"/>
              </a:lnSpc>
            </a:pPr>
            <a:r>
              <a:rPr lang="zh-CN" altLang="en-US" sz="2000">
                <a:latin typeface="Times New Roman" panose="02020603050405020304" charset="0"/>
              </a:rPr>
              <a:t>对于每个叶子节点，迭代上述过程直到到达分支节点或者根节点。</a:t>
            </a: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715385" y="2037715"/>
            <a:ext cx="1945005" cy="508000"/>
          </a:xfrm>
          <a:prstGeom prst="rect">
            <a:avLst/>
          </a:prstGeom>
        </p:spPr>
      </p:pic>
      <p:sp>
        <p:nvSpPr>
          <p:cNvPr id="12" name="椭圆 11"/>
          <p:cNvSpPr/>
          <p:nvPr/>
        </p:nvSpPr>
        <p:spPr>
          <a:xfrm>
            <a:off x="5913755" y="4280535"/>
            <a:ext cx="365125"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t>
            </a:r>
          </a:p>
        </p:txBody>
      </p:sp>
      <p:sp>
        <p:nvSpPr>
          <p:cNvPr id="21" name="椭圆 20"/>
          <p:cNvSpPr/>
          <p:nvPr/>
        </p:nvSpPr>
        <p:spPr>
          <a:xfrm>
            <a:off x="4767580" y="5905500"/>
            <a:ext cx="365125"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p>
        </p:txBody>
      </p:sp>
      <p:sp>
        <p:nvSpPr>
          <p:cNvPr id="22" name="椭圆 21"/>
          <p:cNvSpPr/>
          <p:nvPr/>
        </p:nvSpPr>
        <p:spPr>
          <a:xfrm>
            <a:off x="7066915" y="5972810"/>
            <a:ext cx="365125"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3" name="椭圆 22"/>
          <p:cNvSpPr/>
          <p:nvPr/>
        </p:nvSpPr>
        <p:spPr>
          <a:xfrm>
            <a:off x="7066915" y="5097145"/>
            <a:ext cx="365125"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4" name="椭圆 23"/>
          <p:cNvSpPr/>
          <p:nvPr/>
        </p:nvSpPr>
        <p:spPr>
          <a:xfrm>
            <a:off x="4767580" y="5097145"/>
            <a:ext cx="365125"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a:t>
            </a:r>
          </a:p>
        </p:txBody>
      </p:sp>
      <p:cxnSp>
        <p:nvCxnSpPr>
          <p:cNvPr id="25" name="直接连接符 24"/>
          <p:cNvCxnSpPr>
            <a:stCxn id="12" idx="3"/>
            <a:endCxn id="24" idx="7"/>
          </p:cNvCxnSpPr>
          <p:nvPr/>
        </p:nvCxnSpPr>
        <p:spPr>
          <a:xfrm flipH="1">
            <a:off x="5079365" y="4584065"/>
            <a:ext cx="887730" cy="565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1" idx="0"/>
          </p:cNvCxnSpPr>
          <p:nvPr/>
        </p:nvCxnSpPr>
        <p:spPr>
          <a:xfrm>
            <a:off x="4950460" y="5452745"/>
            <a:ext cx="0" cy="452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2" idx="5"/>
            <a:endCxn id="23" idx="1"/>
          </p:cNvCxnSpPr>
          <p:nvPr/>
        </p:nvCxnSpPr>
        <p:spPr>
          <a:xfrm>
            <a:off x="6225540" y="4584065"/>
            <a:ext cx="894715" cy="565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2" idx="0"/>
            <a:endCxn id="23" idx="4"/>
          </p:cNvCxnSpPr>
          <p:nvPr/>
        </p:nvCxnSpPr>
        <p:spPr>
          <a:xfrm flipV="1">
            <a:off x="7249795" y="5452745"/>
            <a:ext cx="0" cy="52006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669925"/>
          </a:xfrm>
        </p:spPr>
        <p:txBody>
          <a:bodyPr/>
          <a:lstStyle/>
          <a:p>
            <a:r>
              <a:rPr lang="en-US" altLang="zh-CN" sz="2800">
                <a:latin typeface="Times New Roman" panose="02020603050405020304" charset="0"/>
                <a:sym typeface="+mn-ea"/>
              </a:rPr>
              <a:t>1</a:t>
            </a:r>
            <a:r>
              <a:rPr lang="zh-CN" altLang="en-US" sz="2800">
                <a:latin typeface="Times New Roman" panose="02020603050405020304" charset="0"/>
                <a:sym typeface="+mn-ea"/>
              </a:rPr>
              <a:t>、</a:t>
            </a:r>
            <a:r>
              <a:rPr lang="en-US" altLang="zh-CN" sz="2800">
                <a:latin typeface="Times New Roman" panose="02020603050405020304" charset="0"/>
                <a:sym typeface="+mn-ea"/>
              </a:rPr>
              <a:t>APP</a:t>
            </a:r>
            <a:r>
              <a:rPr lang="zh-CN" altLang="en-US" sz="2800">
                <a:latin typeface="Times New Roman" panose="02020603050405020304" charset="0"/>
                <a:sym typeface="+mn-ea"/>
              </a:rPr>
              <a:t>插件的基本使用简介</a:t>
            </a:r>
          </a:p>
        </p:txBody>
      </p:sp>
      <p:sp>
        <p:nvSpPr>
          <p:cNvPr id="5" name="文本占位符 4"/>
          <p:cNvSpPr>
            <a:spLocks noGrp="1"/>
          </p:cNvSpPr>
          <p:nvPr>
            <p:ph type="body" idx="1"/>
          </p:nvPr>
        </p:nvSpPr>
        <p:spPr>
          <a:xfrm>
            <a:off x="388620" y="1336675"/>
            <a:ext cx="5400675" cy="470535"/>
          </a:xfrm>
        </p:spPr>
        <p:txBody>
          <a:bodyPr>
            <a:normAutofit fontScale="70000"/>
          </a:bodyPr>
          <a:lstStyle/>
          <a:p>
            <a:r>
              <a:rPr lang="zh-CN" altLang="en-US"/>
              <a:t>首先点击</a:t>
            </a:r>
            <a:r>
              <a:rPr lang="en-US" altLang="zh-CN">
                <a:latin typeface="Times New Roman" panose="02020603050405020304" charset="0"/>
              </a:rPr>
              <a:t>Vaa3D</a:t>
            </a:r>
            <a:r>
              <a:rPr lang="zh-CN" altLang="en-US"/>
              <a:t>上方共菜单栏的</a:t>
            </a:r>
            <a:r>
              <a:rPr lang="en-US" altLang="zh-CN">
                <a:latin typeface="Times New Roman" panose="02020603050405020304" charset="0"/>
              </a:rPr>
              <a:t>Plug-In</a:t>
            </a:r>
            <a:r>
              <a:rPr lang="zh-CN" altLang="en-US"/>
              <a:t>选项</a:t>
            </a:r>
          </a:p>
        </p:txBody>
      </p:sp>
      <p:pic>
        <p:nvPicPr>
          <p:cNvPr id="11" name="内容占位符 10" descr=")[DYDDTN$OL2EGGMSMOH}@D"/>
          <p:cNvPicPr>
            <a:picLocks noGrp="1" noChangeAspect="1"/>
          </p:cNvPicPr>
          <p:nvPr>
            <p:ph sz="half" idx="2"/>
          </p:nvPr>
        </p:nvPicPr>
        <p:blipFill>
          <a:blip r:embed="rId2"/>
          <a:stretch>
            <a:fillRect/>
          </a:stretch>
        </p:blipFill>
        <p:spPr>
          <a:xfrm>
            <a:off x="388620" y="2111375"/>
            <a:ext cx="5400675" cy="3808730"/>
          </a:xfrm>
          <a:prstGeom prst="rect">
            <a:avLst/>
          </a:prstGeom>
        </p:spPr>
      </p:pic>
      <p:sp>
        <p:nvSpPr>
          <p:cNvPr id="7" name="文本占位符 6"/>
          <p:cNvSpPr>
            <a:spLocks noGrp="1"/>
          </p:cNvSpPr>
          <p:nvPr>
            <p:ph type="body" sz="quarter" idx="3"/>
          </p:nvPr>
        </p:nvSpPr>
        <p:spPr>
          <a:xfrm>
            <a:off x="6007100" y="1336675"/>
            <a:ext cx="5427345" cy="470535"/>
          </a:xfrm>
        </p:spPr>
        <p:txBody>
          <a:bodyPr>
            <a:normAutofit fontScale="90000"/>
          </a:bodyPr>
          <a:lstStyle/>
          <a:p>
            <a:r>
              <a:rPr lang="zh-CN" altLang="en-US"/>
              <a:t>然后点击下拉列表中的</a:t>
            </a:r>
            <a:r>
              <a:rPr lang="en-US" altLang="zh-CN">
                <a:latin typeface="Times New Roman" panose="02020603050405020304" charset="0"/>
              </a:rPr>
              <a:t>neuron_tracing</a:t>
            </a:r>
          </a:p>
        </p:txBody>
      </p:sp>
      <p:pic>
        <p:nvPicPr>
          <p:cNvPr id="12" name="内容占位符 11" descr="2F_R9)[YJQBP719J`Y4K)(4"/>
          <p:cNvPicPr>
            <a:picLocks noGrp="1" noChangeAspect="1"/>
          </p:cNvPicPr>
          <p:nvPr>
            <p:ph sz="quarter" idx="4"/>
          </p:nvPr>
        </p:nvPicPr>
        <p:blipFill>
          <a:blip r:embed="rId3"/>
          <a:stretch>
            <a:fillRect/>
          </a:stretch>
        </p:blipFill>
        <p:spPr>
          <a:xfrm>
            <a:off x="8093075" y="1882140"/>
            <a:ext cx="1408430" cy="4739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zh-CN" altLang="en-US"/>
              <a:t>随后会出现现有的</a:t>
            </a:r>
            <a:r>
              <a:rPr lang="en-US" altLang="zh-CN">
                <a:latin typeface="Times New Roman" panose="02020603050405020304" charset="0"/>
              </a:rPr>
              <a:t>tracing</a:t>
            </a:r>
            <a:r>
              <a:rPr lang="zh-CN" altLang="en-US"/>
              <a:t>插件列表如下</a:t>
            </a:r>
          </a:p>
          <a:p>
            <a:endParaRPr lang="zh-CN" altLang="en-US"/>
          </a:p>
        </p:txBody>
      </p:sp>
      <p:pic>
        <p:nvPicPr>
          <p:cNvPr id="5" name="图片 4"/>
          <p:cNvPicPr>
            <a:picLocks noChangeAspect="1"/>
          </p:cNvPicPr>
          <p:nvPr/>
        </p:nvPicPr>
        <p:blipFill>
          <a:blip r:embed="rId2"/>
          <a:stretch>
            <a:fillRect/>
          </a:stretch>
        </p:blipFill>
        <p:spPr>
          <a:xfrm>
            <a:off x="5140325" y="1127125"/>
            <a:ext cx="1910715" cy="5564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559435"/>
          </a:xfrm>
        </p:spPr>
        <p:txBody>
          <a:bodyPr>
            <a:normAutofit fontScale="90000"/>
          </a:bodyPr>
          <a:lstStyle/>
          <a:p>
            <a:br>
              <a:rPr lang="zh-CN" altLang="en-US">
                <a:sym typeface="+mn-ea"/>
              </a:rPr>
            </a:br>
            <a:r>
              <a:rPr lang="zh-CN" altLang="en-US" sz="2800">
                <a:sym typeface="+mn-ea"/>
              </a:rPr>
              <a:t>接下来对具体的插件进行介绍</a:t>
            </a:r>
            <a:br>
              <a:rPr lang="zh-CN" altLang="en-US"/>
            </a:br>
            <a:endParaRPr lang="zh-CN" altLang="en-US"/>
          </a:p>
        </p:txBody>
      </p:sp>
      <p:sp>
        <p:nvSpPr>
          <p:cNvPr id="4" name="内容占位符 3"/>
          <p:cNvSpPr>
            <a:spLocks noGrp="1"/>
          </p:cNvSpPr>
          <p:nvPr>
            <p:ph sz="half" idx="1"/>
          </p:nvPr>
        </p:nvSpPr>
        <p:spPr>
          <a:xfrm>
            <a:off x="838200" y="1034415"/>
            <a:ext cx="5181600" cy="5142865"/>
          </a:xfrm>
        </p:spPr>
        <p:txBody>
          <a:bodyPr/>
          <a:lstStyle/>
          <a:p>
            <a:r>
              <a:rPr lang="en-US" altLang="zh-CN" sz="2000">
                <a:latin typeface="Times New Roman" panose="02020603050405020304" charset="0"/>
                <a:sym typeface="+mn-ea"/>
              </a:rPr>
              <a:t>APP1</a:t>
            </a:r>
            <a:r>
              <a:rPr lang="zh-CN" altLang="en-US" sz="2000">
                <a:latin typeface="Times New Roman" panose="02020603050405020304" charset="0"/>
                <a:sym typeface="+mn-ea"/>
              </a:rPr>
              <a:t>的开启方式如下图示</a:t>
            </a:r>
          </a:p>
          <a:p>
            <a:endParaRPr lang="zh-CN" altLang="en-US"/>
          </a:p>
        </p:txBody>
      </p:sp>
      <p:sp>
        <p:nvSpPr>
          <p:cNvPr id="5" name="内容占位符 4"/>
          <p:cNvSpPr>
            <a:spLocks noGrp="1"/>
          </p:cNvSpPr>
          <p:nvPr>
            <p:ph sz="half" idx="2"/>
          </p:nvPr>
        </p:nvSpPr>
        <p:spPr>
          <a:xfrm>
            <a:off x="6172200" y="1034415"/>
            <a:ext cx="5181600" cy="5142865"/>
          </a:xfrm>
        </p:spPr>
        <p:txBody>
          <a:bodyPr/>
          <a:lstStyle/>
          <a:p>
            <a:r>
              <a:rPr lang="zh-CN" altLang="en-US" sz="2000"/>
              <a:t>使用指南</a:t>
            </a:r>
          </a:p>
          <a:p>
            <a:r>
              <a:rPr lang="zh-CN" altLang="en-US" sz="2000"/>
              <a:t>首先需要在</a:t>
            </a:r>
            <a:r>
              <a:rPr lang="en-US" altLang="zh-CN" sz="2000"/>
              <a:t>Vaa3D</a:t>
            </a:r>
            <a:r>
              <a:rPr lang="zh-CN" altLang="en-US" sz="2000"/>
              <a:t>内打开一张图像文件，否则会弹出如下提示框</a:t>
            </a:r>
          </a:p>
        </p:txBody>
      </p:sp>
      <p:pic>
        <p:nvPicPr>
          <p:cNvPr id="6" name="图片 5"/>
          <p:cNvPicPr>
            <a:picLocks noChangeAspect="1"/>
          </p:cNvPicPr>
          <p:nvPr/>
        </p:nvPicPr>
        <p:blipFill>
          <a:blip r:embed="rId2"/>
          <a:stretch>
            <a:fillRect/>
          </a:stretch>
        </p:blipFill>
        <p:spPr>
          <a:xfrm>
            <a:off x="2936240" y="5915660"/>
            <a:ext cx="1330960" cy="521335"/>
          </a:xfrm>
          <a:prstGeom prst="rect">
            <a:avLst/>
          </a:prstGeom>
        </p:spPr>
      </p:pic>
      <p:pic>
        <p:nvPicPr>
          <p:cNvPr id="7" name="图片 6"/>
          <p:cNvPicPr>
            <a:picLocks noChangeAspect="1"/>
          </p:cNvPicPr>
          <p:nvPr/>
        </p:nvPicPr>
        <p:blipFill>
          <a:blip r:embed="rId3"/>
          <a:stretch>
            <a:fillRect/>
          </a:stretch>
        </p:blipFill>
        <p:spPr>
          <a:xfrm>
            <a:off x="1221740" y="1443355"/>
            <a:ext cx="1714500" cy="4993640"/>
          </a:xfrm>
          <a:prstGeom prst="rect">
            <a:avLst/>
          </a:prstGeom>
        </p:spPr>
      </p:pic>
      <p:pic>
        <p:nvPicPr>
          <p:cNvPr id="8" name="图片 7"/>
          <p:cNvPicPr>
            <a:picLocks noChangeAspect="1"/>
          </p:cNvPicPr>
          <p:nvPr/>
        </p:nvPicPr>
        <p:blipFill>
          <a:blip r:embed="rId4"/>
          <a:stretch>
            <a:fillRect/>
          </a:stretch>
        </p:blipFill>
        <p:spPr>
          <a:xfrm>
            <a:off x="7658100" y="2867025"/>
            <a:ext cx="2209800" cy="1123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1670"/>
          </a:xfrm>
        </p:spPr>
        <p:txBody>
          <a:bodyPr/>
          <a:lstStyle/>
          <a:p>
            <a:r>
              <a:rPr lang="en-US" altLang="zh-CN" sz="2400">
                <a:latin typeface="Times New Roman" panose="02020603050405020304" charset="0"/>
              </a:rPr>
              <a:t>APP1</a:t>
            </a:r>
            <a:r>
              <a:rPr lang="zh-CN" altLang="en-US" sz="2400">
                <a:latin typeface="Times New Roman" panose="02020603050405020304" charset="0"/>
              </a:rPr>
              <a:t>使用简介</a:t>
            </a:r>
          </a:p>
        </p:txBody>
      </p:sp>
      <p:sp>
        <p:nvSpPr>
          <p:cNvPr id="3" name="内容占位符 2"/>
          <p:cNvSpPr>
            <a:spLocks noGrp="1"/>
          </p:cNvSpPr>
          <p:nvPr>
            <p:ph sz="half" idx="1"/>
          </p:nvPr>
        </p:nvSpPr>
        <p:spPr>
          <a:xfrm>
            <a:off x="838200" y="1027430"/>
            <a:ext cx="5181600" cy="5149850"/>
          </a:xfrm>
        </p:spPr>
        <p:txBody>
          <a:bodyPr/>
          <a:lstStyle/>
          <a:p>
            <a:r>
              <a:rPr lang="zh-CN" altLang="en-US" sz="2000">
                <a:latin typeface="Times New Roman" panose="02020603050405020304" charset="0"/>
              </a:rPr>
              <a:t>首先需要在</a:t>
            </a:r>
            <a:r>
              <a:rPr lang="en-US" altLang="zh-CN" sz="2000">
                <a:latin typeface="Times New Roman" panose="02020603050405020304" charset="0"/>
              </a:rPr>
              <a:t>Vaa3D</a:t>
            </a:r>
            <a:r>
              <a:rPr lang="zh-CN" altLang="en-US" sz="2000">
                <a:latin typeface="Times New Roman" panose="02020603050405020304" charset="0"/>
              </a:rPr>
              <a:t>平台下打开一幅待</a:t>
            </a:r>
            <a:r>
              <a:rPr lang="en-US" altLang="zh-CN" sz="2000">
                <a:latin typeface="Times New Roman" panose="02020603050405020304" charset="0"/>
              </a:rPr>
              <a:t>tracing</a:t>
            </a:r>
            <a:r>
              <a:rPr lang="zh-CN" altLang="en-US" sz="2000">
                <a:latin typeface="Times New Roman" panose="02020603050405020304" charset="0"/>
              </a:rPr>
              <a:t>的图像，如下所示</a:t>
            </a:r>
          </a:p>
        </p:txBody>
      </p:sp>
      <p:sp>
        <p:nvSpPr>
          <p:cNvPr id="4" name="内容占位符 3"/>
          <p:cNvSpPr>
            <a:spLocks noGrp="1"/>
          </p:cNvSpPr>
          <p:nvPr>
            <p:ph sz="half" idx="2"/>
          </p:nvPr>
        </p:nvSpPr>
        <p:spPr>
          <a:xfrm>
            <a:off x="6172200" y="1027430"/>
            <a:ext cx="5181600" cy="5149850"/>
          </a:xfrm>
        </p:spPr>
        <p:txBody>
          <a:bodyPr/>
          <a:lstStyle/>
          <a:p>
            <a:r>
              <a:rPr lang="zh-CN" altLang="en-US" sz="2000"/>
              <a:t>然后按照上述步骤打开</a:t>
            </a:r>
            <a:r>
              <a:rPr lang="en-US" altLang="zh-CN" sz="2000">
                <a:latin typeface="Times New Roman" panose="02020603050405020304" charset="0"/>
              </a:rPr>
              <a:t>APP1</a:t>
            </a:r>
            <a:r>
              <a:rPr lang="zh-CN" altLang="en-US" sz="2000"/>
              <a:t>插件，出现如下界面：</a:t>
            </a:r>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en-US" altLang="zh-CN" sz="2000">
                <a:latin typeface="Times New Roman" panose="02020603050405020304" charset="0"/>
              </a:rPr>
              <a:t>color channel</a:t>
            </a:r>
            <a:r>
              <a:rPr lang="zh-CN" altLang="en-US" sz="2000">
                <a:latin typeface="Times New Roman" panose="02020603050405020304" charset="0"/>
              </a:rPr>
              <a:t>：颜色通道，一般为单通道</a:t>
            </a:r>
          </a:p>
          <a:p>
            <a:r>
              <a:rPr lang="en-US" altLang="zh-CN" sz="2000">
                <a:latin typeface="Times New Roman" panose="02020603050405020304" charset="0"/>
              </a:rPr>
              <a:t>background_threshold</a:t>
            </a:r>
            <a:r>
              <a:rPr lang="zh-CN" altLang="en-US" sz="2000">
                <a:latin typeface="Times New Roman" panose="02020603050405020304" charset="0"/>
              </a:rPr>
              <a:t>：背景阈值</a:t>
            </a:r>
          </a:p>
          <a:p>
            <a:endParaRPr lang="zh-CN" altLang="en-US" sz="2000">
              <a:latin typeface="Times New Roman" panose="02020603050405020304" charset="0"/>
            </a:endParaRPr>
          </a:p>
        </p:txBody>
      </p:sp>
      <p:pic>
        <p:nvPicPr>
          <p:cNvPr id="7" name="内容占位符 4"/>
          <p:cNvPicPr>
            <a:picLocks noChangeAspect="1"/>
          </p:cNvPicPr>
          <p:nvPr/>
        </p:nvPicPr>
        <p:blipFill>
          <a:blip r:embed="rId3"/>
          <a:stretch>
            <a:fillRect/>
          </a:stretch>
        </p:blipFill>
        <p:spPr>
          <a:xfrm>
            <a:off x="838200" y="1774190"/>
            <a:ext cx="5181600" cy="3656330"/>
          </a:xfrm>
          <a:prstGeom prst="rect">
            <a:avLst/>
          </a:prstGeom>
        </p:spPr>
      </p:pic>
      <p:pic>
        <p:nvPicPr>
          <p:cNvPr id="8" name="图片 7"/>
          <p:cNvPicPr>
            <a:picLocks noChangeAspect="1"/>
          </p:cNvPicPr>
          <p:nvPr/>
        </p:nvPicPr>
        <p:blipFill>
          <a:blip r:embed="rId4"/>
          <a:stretch>
            <a:fillRect/>
          </a:stretch>
        </p:blipFill>
        <p:spPr>
          <a:xfrm>
            <a:off x="7363460" y="1774190"/>
            <a:ext cx="2799715" cy="2114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78815"/>
          </a:xfrm>
        </p:spPr>
        <p:txBody>
          <a:bodyPr/>
          <a:lstStyle/>
          <a:p>
            <a:r>
              <a:rPr lang="zh-CN" altLang="en-US" sz="2400"/>
              <a:t>效果如下所示</a:t>
            </a:r>
          </a:p>
        </p:txBody>
      </p:sp>
      <p:sp>
        <p:nvSpPr>
          <p:cNvPr id="4" name="内容占位符 3"/>
          <p:cNvSpPr>
            <a:spLocks noGrp="1"/>
          </p:cNvSpPr>
          <p:nvPr>
            <p:ph sz="half" idx="2"/>
          </p:nvPr>
        </p:nvSpPr>
        <p:spPr>
          <a:xfrm>
            <a:off x="6172200" y="1044575"/>
            <a:ext cx="5181600" cy="5132705"/>
          </a:xfrm>
        </p:spPr>
        <p:txBody>
          <a:bodyPr/>
          <a:lstStyle/>
          <a:p>
            <a:r>
              <a:rPr lang="en-US" altLang="zh-CN" sz="2000">
                <a:latin typeface="Times New Roman" panose="02020603050405020304" charset="0"/>
              </a:rPr>
              <a:t>SWC</a:t>
            </a:r>
          </a:p>
        </p:txBody>
      </p:sp>
      <p:sp>
        <p:nvSpPr>
          <p:cNvPr id="6" name="内容占位符 5"/>
          <p:cNvSpPr>
            <a:spLocks noGrp="1"/>
          </p:cNvSpPr>
          <p:nvPr>
            <p:ph sz="half" idx="1"/>
          </p:nvPr>
        </p:nvSpPr>
        <p:spPr>
          <a:xfrm>
            <a:off x="838200" y="1043305"/>
            <a:ext cx="5181600" cy="5133975"/>
          </a:xfrm>
        </p:spPr>
        <p:txBody>
          <a:bodyPr/>
          <a:lstStyle/>
          <a:p>
            <a:r>
              <a:rPr lang="zh-CN" altLang="en-US" sz="2000"/>
              <a:t>图像</a:t>
            </a:r>
          </a:p>
        </p:txBody>
      </p:sp>
      <p:pic>
        <p:nvPicPr>
          <p:cNvPr id="7" name="图片 6"/>
          <p:cNvPicPr>
            <a:picLocks noChangeAspect="1"/>
          </p:cNvPicPr>
          <p:nvPr/>
        </p:nvPicPr>
        <p:blipFill>
          <a:blip r:embed="rId2"/>
          <a:stretch>
            <a:fillRect/>
          </a:stretch>
        </p:blipFill>
        <p:spPr>
          <a:xfrm>
            <a:off x="838200" y="1718945"/>
            <a:ext cx="3718560" cy="3782060"/>
          </a:xfrm>
          <a:prstGeom prst="rect">
            <a:avLst/>
          </a:prstGeom>
        </p:spPr>
      </p:pic>
      <p:pic>
        <p:nvPicPr>
          <p:cNvPr id="8" name="图片 7"/>
          <p:cNvPicPr>
            <a:picLocks noChangeAspect="1"/>
          </p:cNvPicPr>
          <p:nvPr/>
        </p:nvPicPr>
        <p:blipFill>
          <a:blip r:embed="rId3"/>
          <a:stretch>
            <a:fillRect/>
          </a:stretch>
        </p:blipFill>
        <p:spPr>
          <a:xfrm>
            <a:off x="6555740" y="1718945"/>
            <a:ext cx="3676015" cy="3790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850" y="1710055"/>
            <a:ext cx="10515600" cy="2303145"/>
          </a:xfrm>
        </p:spPr>
        <p:txBody>
          <a:bodyPr/>
          <a:lstStyle/>
          <a:p>
            <a:pPr algn="l"/>
            <a:r>
              <a:rPr lang="zh-CN" altLang="en-US" sz="3600" b="1">
                <a:latin typeface="Times New Roman" panose="02020603050405020304" charset="0"/>
                <a:sym typeface="+mn-ea"/>
              </a:rPr>
              <a:t>APP2: automatic tracing of 3D neuron morphology based on hierarchical pruning of a gray-weighted image distance-tree</a:t>
            </a:r>
          </a:p>
        </p:txBody>
      </p:sp>
      <p:sp>
        <p:nvSpPr>
          <p:cNvPr id="6" name="文本占位符 5"/>
          <p:cNvSpPr>
            <a:spLocks noGrp="1"/>
          </p:cNvSpPr>
          <p:nvPr>
            <p:ph type="body" idx="1"/>
          </p:nvPr>
        </p:nvSpPr>
        <p:spPr>
          <a:xfrm>
            <a:off x="831850" y="4772660"/>
            <a:ext cx="10515600" cy="1316990"/>
          </a:xfrm>
        </p:spPr>
        <p:txBody>
          <a:bodyPr>
            <a:noAutofit/>
          </a:bodyPr>
          <a:lstStyle/>
          <a:p>
            <a:pPr algn="ctr"/>
            <a:r>
              <a:rPr lang="zh-CN" altLang="en-US" sz="2000" b="1">
                <a:latin typeface="Times New Roman" panose="02020603050405020304" charset="0"/>
              </a:rPr>
              <a:t>Hang Xiao</a:t>
            </a:r>
            <a:r>
              <a:rPr lang="zh-CN" altLang="en-US" sz="2000" b="1" baseline="30000">
                <a:latin typeface="Times New Roman" panose="02020603050405020304" charset="0"/>
              </a:rPr>
              <a:t>1,2 </a:t>
            </a:r>
            <a:r>
              <a:rPr lang="zh-CN" altLang="en-US" sz="2000" b="1">
                <a:latin typeface="Times New Roman" panose="02020603050405020304" charset="0"/>
              </a:rPr>
              <a:t>and Hanchuan Peng</a:t>
            </a:r>
            <a:r>
              <a:rPr lang="zh-CN" altLang="en-US" sz="2000" b="1" baseline="30000">
                <a:latin typeface="Times New Roman" panose="02020603050405020304" charset="0"/>
              </a:rPr>
              <a:t>1,3</a:t>
            </a:r>
          </a:p>
          <a:p>
            <a:pPr algn="l"/>
            <a:r>
              <a:rPr lang="zh-CN" altLang="en-US" sz="2000" b="1" baseline="30000">
                <a:latin typeface="Times New Roman" panose="02020603050405020304" charset="0"/>
              </a:rPr>
              <a:t>1</a:t>
            </a:r>
            <a:r>
              <a:rPr lang="zh-CN" altLang="en-US" sz="2000" b="1">
                <a:latin typeface="Times New Roman" panose="02020603050405020304" charset="0"/>
              </a:rPr>
              <a:t>Janelia Farm Research Campus, Howard Hughes Medical Institute, Ashburn, VA 20147, USA, </a:t>
            </a:r>
            <a:r>
              <a:rPr lang="zh-CN" altLang="en-US" sz="2000" b="1" baseline="30000">
                <a:latin typeface="Times New Roman" panose="02020603050405020304" charset="0"/>
              </a:rPr>
              <a:t>2</a:t>
            </a:r>
            <a:r>
              <a:rPr lang="zh-CN" altLang="en-US" sz="2000" b="1">
                <a:latin typeface="Times New Roman" panose="02020603050405020304" charset="0"/>
              </a:rPr>
              <a:t>CAS-MPG Partner Institute for Computational Biology, Shanghai 200031, China and </a:t>
            </a:r>
            <a:r>
              <a:rPr lang="zh-CN" altLang="en-US" sz="2000" b="1" baseline="30000">
                <a:latin typeface="Times New Roman" panose="02020603050405020304" charset="0"/>
              </a:rPr>
              <a:t>3</a:t>
            </a:r>
            <a:r>
              <a:rPr lang="zh-CN" altLang="en-US" sz="2000" b="1">
                <a:latin typeface="Times New Roman" panose="02020603050405020304" charset="0"/>
              </a:rPr>
              <a:t>Allen Institute for Brain Science, Seattle, WA 98103, USA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708025"/>
          </a:xfrm>
        </p:spPr>
        <p:txBody>
          <a:bodyPr>
            <a:normAutofit/>
          </a:bodyPr>
          <a:lstStyle/>
          <a:p>
            <a:r>
              <a:rPr lang="zh-CN" altLang="en-US" b="1"/>
              <a:t>概述</a:t>
            </a:r>
          </a:p>
        </p:txBody>
      </p:sp>
      <p:sp>
        <p:nvSpPr>
          <p:cNvPr id="5" name="内容占位符 4"/>
          <p:cNvSpPr>
            <a:spLocks noGrp="1"/>
          </p:cNvSpPr>
          <p:nvPr>
            <p:ph idx="1"/>
          </p:nvPr>
        </p:nvSpPr>
        <p:spPr>
          <a:xfrm>
            <a:off x="838200" y="1073785"/>
            <a:ext cx="10515600" cy="5103495"/>
          </a:xfrm>
        </p:spPr>
        <p:txBody>
          <a:bodyPr/>
          <a:lstStyle/>
          <a:p>
            <a:pPr>
              <a:lnSpc>
                <a:spcPct val="120000"/>
              </a:lnSpc>
            </a:pPr>
            <a:r>
              <a:rPr lang="zh-CN" altLang="en-US" sz="2000"/>
              <a:t>本文提出了一个改进的</a:t>
            </a:r>
            <a:r>
              <a:rPr lang="en-US" altLang="zh-CN" sz="2000">
                <a:latin typeface="Times New Roman" panose="02020603050405020304" charset="0"/>
              </a:rPr>
              <a:t>APP</a:t>
            </a:r>
            <a:r>
              <a:rPr lang="zh-CN" altLang="en-US" sz="2000"/>
              <a:t>算法，叫做</a:t>
            </a:r>
            <a:r>
              <a:rPr lang="en-US" altLang="zh-CN" sz="2000">
                <a:latin typeface="Times New Roman" panose="02020603050405020304" charset="0"/>
              </a:rPr>
              <a:t>APP2</a:t>
            </a:r>
            <a:r>
              <a:rPr lang="zh-CN" altLang="en-US" sz="2000"/>
              <a:t>。其目的是在较短的时间内生成更精确和健壮的重建。</a:t>
            </a:r>
            <a:r>
              <a:rPr lang="en-US" altLang="zh-CN" sz="2000"/>
              <a:t>3D</a:t>
            </a:r>
            <a:r>
              <a:rPr lang="zh-CN" altLang="en-US" sz="2000"/>
              <a:t>灰度图作为输入。</a:t>
            </a:r>
          </a:p>
          <a:p>
            <a:pPr>
              <a:lnSpc>
                <a:spcPct val="120000"/>
              </a:lnSpc>
            </a:pPr>
            <a:r>
              <a:rPr lang="en-US" altLang="zh-CN" sz="2000"/>
              <a:t>1</a:t>
            </a:r>
            <a:r>
              <a:rPr lang="zh-CN" altLang="en-US" sz="2000"/>
              <a:t>、一种基于灰度图像的距离变换方法。</a:t>
            </a:r>
            <a:r>
              <a:rPr lang="en-US" altLang="zh-CN" sz="2000">
                <a:latin typeface="Times New Roman" panose="02020603050405020304" charset="0"/>
              </a:rPr>
              <a:t>(GWDT)</a:t>
            </a:r>
          </a:p>
          <a:p>
            <a:pPr>
              <a:lnSpc>
                <a:spcPct val="120000"/>
              </a:lnSpc>
            </a:pPr>
            <a:r>
              <a:rPr lang="en-US" altLang="zh-CN" sz="2000"/>
              <a:t>2</a:t>
            </a:r>
            <a:r>
              <a:rPr lang="zh-CN" altLang="en-US" sz="2000"/>
              <a:t>、改进的初始重建的生成方法。</a:t>
            </a:r>
          </a:p>
          <a:p>
            <a:pPr>
              <a:lnSpc>
                <a:spcPct val="120000"/>
              </a:lnSpc>
            </a:pPr>
            <a:r>
              <a:rPr lang="en-US" altLang="zh-CN" sz="2000"/>
              <a:t>3</a:t>
            </a:r>
            <a:r>
              <a:rPr lang="zh-CN" altLang="en-US" sz="2000"/>
              <a:t>、生成最终重建的层次化修剪法。</a:t>
            </a:r>
          </a:p>
        </p:txBody>
      </p:sp>
      <p:pic>
        <p:nvPicPr>
          <p:cNvPr id="6" name="图片 5"/>
          <p:cNvPicPr>
            <a:picLocks noChangeAspect="1"/>
          </p:cNvPicPr>
          <p:nvPr/>
        </p:nvPicPr>
        <p:blipFill>
          <a:blip r:embed="rId2"/>
          <a:stretch>
            <a:fillRect/>
          </a:stretch>
        </p:blipFill>
        <p:spPr>
          <a:xfrm>
            <a:off x="2049780" y="3634740"/>
            <a:ext cx="8091805" cy="2607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5960"/>
          </a:xfrm>
        </p:spPr>
        <p:txBody>
          <a:bodyPr/>
          <a:lstStyle/>
          <a:p>
            <a:r>
              <a:rPr lang="zh-CN" altLang="en-US" sz="2800"/>
              <a:t>概述</a:t>
            </a:r>
          </a:p>
        </p:txBody>
      </p:sp>
      <p:sp>
        <p:nvSpPr>
          <p:cNvPr id="3" name="内容占位符 2"/>
          <p:cNvSpPr>
            <a:spLocks noGrp="1"/>
          </p:cNvSpPr>
          <p:nvPr>
            <p:ph idx="1"/>
          </p:nvPr>
        </p:nvSpPr>
        <p:spPr>
          <a:xfrm>
            <a:off x="838200" y="1060450"/>
            <a:ext cx="10515600" cy="5116830"/>
          </a:xfrm>
        </p:spPr>
        <p:txBody>
          <a:bodyPr/>
          <a:lstStyle/>
          <a:p>
            <a:pPr>
              <a:lnSpc>
                <a:spcPct val="150000"/>
              </a:lnSpc>
            </a:pPr>
            <a:r>
              <a:rPr lang="en-US" altLang="zh-CN" sz="2400">
                <a:latin typeface="Times New Roman" panose="02020603050405020304" charset="0"/>
              </a:rPr>
              <a:t>1</a:t>
            </a:r>
            <a:r>
              <a:rPr lang="zh-CN" altLang="en-US" sz="2400">
                <a:latin typeface="Times New Roman" panose="02020603050405020304" charset="0"/>
              </a:rPr>
              <a:t>、现有</a:t>
            </a:r>
            <a:r>
              <a:rPr lang="en-US" altLang="zh-CN" sz="2400">
                <a:latin typeface="Times New Roman" panose="02020603050405020304" charset="0"/>
              </a:rPr>
              <a:t>tracing</a:t>
            </a:r>
            <a:r>
              <a:rPr lang="zh-CN" altLang="en-US" sz="2400">
                <a:latin typeface="Times New Roman" panose="02020603050405020304" charset="0"/>
              </a:rPr>
              <a:t>插件的基本使用简介</a:t>
            </a:r>
          </a:p>
          <a:p>
            <a:pPr>
              <a:lnSpc>
                <a:spcPct val="150000"/>
              </a:lnSpc>
            </a:pPr>
            <a:r>
              <a:rPr lang="en-US" altLang="zh-CN" sz="2400">
                <a:latin typeface="Times New Roman" panose="02020603050405020304" charset="0"/>
              </a:rPr>
              <a:t>2</a:t>
            </a:r>
            <a:r>
              <a:rPr lang="zh-CN" altLang="en-US" sz="2400">
                <a:latin typeface="Times New Roman" panose="02020603050405020304" charset="0"/>
              </a:rPr>
              <a:t>、</a:t>
            </a:r>
            <a:r>
              <a:rPr lang="en-US" altLang="zh-CN" sz="2400">
                <a:latin typeface="Times New Roman" panose="02020603050405020304" charset="0"/>
              </a:rPr>
              <a:t>tracing</a:t>
            </a:r>
            <a:r>
              <a:rPr lang="zh-CN" altLang="en-US" sz="2400">
                <a:latin typeface="Times New Roman" panose="02020603050405020304" charset="0"/>
              </a:rPr>
              <a:t>算法的基本原理</a:t>
            </a:r>
          </a:p>
          <a:p>
            <a:pPr>
              <a:lnSpc>
                <a:spcPct val="150000"/>
              </a:lnSpc>
            </a:pPr>
            <a:r>
              <a:rPr lang="en-US" altLang="zh-CN" sz="2400">
                <a:latin typeface="Times New Roman" panose="02020603050405020304" charset="0"/>
              </a:rPr>
              <a:t>3</a:t>
            </a:r>
            <a:r>
              <a:rPr lang="zh-CN" altLang="en-US" sz="2400">
                <a:latin typeface="Times New Roman" panose="02020603050405020304" charset="0"/>
              </a:rPr>
              <a:t>、各种</a:t>
            </a:r>
            <a:r>
              <a:rPr lang="en-US" altLang="zh-CN" sz="2400">
                <a:latin typeface="Times New Roman" panose="02020603050405020304" charset="0"/>
              </a:rPr>
              <a:t>tracing</a:t>
            </a:r>
            <a:r>
              <a:rPr lang="zh-CN" altLang="en-US" sz="2400">
                <a:latin typeface="Times New Roman" panose="02020603050405020304" charset="0"/>
              </a:rPr>
              <a:t>算法的优缺点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08025"/>
          </a:xfrm>
        </p:spPr>
        <p:txBody>
          <a:bodyPr>
            <a:normAutofit fontScale="90000"/>
          </a:bodyPr>
          <a:lstStyle/>
          <a:p>
            <a:r>
              <a:rPr lang="en-US" altLang="zh-CN" b="1">
                <a:latin typeface="Times New Roman" panose="02020603050405020304" charset="0"/>
              </a:rPr>
              <a:t>Fast marching method :FMM</a:t>
            </a:r>
          </a:p>
        </p:txBody>
      </p:sp>
      <p:sp>
        <p:nvSpPr>
          <p:cNvPr id="3" name="内容占位符 2"/>
          <p:cNvSpPr>
            <a:spLocks noGrp="1"/>
          </p:cNvSpPr>
          <p:nvPr>
            <p:ph idx="1"/>
          </p:nvPr>
        </p:nvSpPr>
        <p:spPr>
          <a:xfrm>
            <a:off x="838200" y="1073785"/>
            <a:ext cx="10515600" cy="5103495"/>
          </a:xfrm>
        </p:spPr>
        <p:txBody>
          <a:bodyPr/>
          <a:lstStyle/>
          <a:p>
            <a:pPr>
              <a:lnSpc>
                <a:spcPct val="120000"/>
              </a:lnSpc>
            </a:pPr>
            <a:r>
              <a:rPr lang="en-US" altLang="zh-CN" sz="2000">
                <a:latin typeface="Times New Roman" panose="02020603050405020304" charset="0"/>
              </a:rPr>
              <a:t>GWDT</a:t>
            </a:r>
            <a:r>
              <a:rPr lang="zh-CN" altLang="en-US" sz="2000">
                <a:latin typeface="Times New Roman" panose="02020603050405020304" charset="0"/>
              </a:rPr>
              <a:t>和初始神经元重建都是在</a:t>
            </a:r>
            <a:r>
              <a:rPr lang="en-US" altLang="zh-CN" sz="2000">
                <a:latin typeface="Times New Roman" panose="02020603050405020304" charset="0"/>
              </a:rPr>
              <a:t>FMM</a:t>
            </a:r>
            <a:r>
              <a:rPr lang="zh-CN" altLang="en-US" sz="2000">
                <a:latin typeface="Times New Roman" panose="02020603050405020304" charset="0"/>
              </a:rPr>
              <a:t>框架中实现的。</a:t>
            </a:r>
          </a:p>
          <a:p>
            <a:pPr>
              <a:lnSpc>
                <a:spcPct val="120000"/>
              </a:lnSpc>
            </a:pPr>
            <a:r>
              <a:rPr lang="zh-CN" altLang="en-US" sz="2000">
                <a:latin typeface="Times New Roman" panose="02020603050405020304" charset="0"/>
              </a:rPr>
              <a:t>在FM</a:t>
            </a:r>
            <a:r>
              <a:rPr lang="en-US" altLang="zh-CN" sz="2000">
                <a:latin typeface="Times New Roman" panose="02020603050405020304" charset="0"/>
              </a:rPr>
              <a:t>M</a:t>
            </a:r>
            <a:r>
              <a:rPr lang="zh-CN" altLang="en-US" sz="2000">
                <a:latin typeface="Times New Roman" panose="02020603050405020304" charset="0"/>
              </a:rPr>
              <a:t>中，我们将图像建模为图，其中每个图顶点对应图像像素</a:t>
            </a:r>
            <a:r>
              <a:rPr lang="en-US" altLang="zh-CN" sz="2000">
                <a:latin typeface="Times New Roman" panose="02020603050405020304" charset="0"/>
              </a:rPr>
              <a:t>(</a:t>
            </a:r>
            <a:r>
              <a:rPr lang="zh-CN" altLang="en-US" sz="2000">
                <a:latin typeface="Times New Roman" panose="02020603050405020304" charset="0"/>
              </a:rPr>
              <a:t>体素</a:t>
            </a:r>
            <a:r>
              <a:rPr lang="en-US" altLang="zh-CN" sz="2000">
                <a:latin typeface="Times New Roman" panose="02020603050405020304" charset="0"/>
              </a:rPr>
              <a:t>)</a:t>
            </a:r>
            <a:r>
              <a:rPr lang="zh-CN" altLang="en-US" sz="2000">
                <a:latin typeface="Times New Roman" panose="02020603050405020304" charset="0"/>
              </a:rPr>
              <a:t>。每对紧邻像素顶点之间有一条边。FM</a:t>
            </a:r>
            <a:r>
              <a:rPr lang="en-US" altLang="zh-CN" sz="2000">
                <a:latin typeface="Times New Roman" panose="02020603050405020304" charset="0"/>
              </a:rPr>
              <a:t>M</a:t>
            </a:r>
            <a:r>
              <a:rPr lang="zh-CN" altLang="en-US" sz="2000">
                <a:latin typeface="Times New Roman" panose="02020603050405020304" charset="0"/>
              </a:rPr>
              <a:t>将图像图按照</a:t>
            </a:r>
            <a:r>
              <a:rPr lang="zh-CN" altLang="en-US" sz="2000">
                <a:latin typeface="Times New Roman" panose="02020603050405020304" charset="0"/>
                <a:sym typeface="+mn-ea"/>
              </a:rPr>
              <a:t>距离递增顺序</a:t>
            </a:r>
            <a:r>
              <a:rPr lang="zh-CN" altLang="en-US" sz="2000">
                <a:latin typeface="Times New Roman" panose="02020603050405020304" charset="0"/>
              </a:rPr>
              <a:t>从一组预定义的种子节点开始增长，直到所有剩余图像体素点都被覆盖。所有图像像素被划分为三组，标记为</a:t>
            </a:r>
            <a:r>
              <a:rPr lang="en-US" altLang="zh-CN" sz="2000">
                <a:latin typeface="Times New Roman" panose="02020603050405020304" charset="0"/>
              </a:rPr>
              <a:t>ALIVE</a:t>
            </a:r>
            <a:r>
              <a:rPr lang="zh-CN" altLang="en-US" sz="2000">
                <a:latin typeface="Times New Roman" panose="02020603050405020304" charset="0"/>
              </a:rPr>
              <a:t>、</a:t>
            </a:r>
            <a:r>
              <a:rPr lang="en-US" altLang="zh-CN" sz="2000">
                <a:latin typeface="Times New Roman" panose="02020603050405020304" charset="0"/>
              </a:rPr>
              <a:t>TRAIL</a:t>
            </a:r>
            <a:r>
              <a:rPr lang="zh-CN" altLang="en-US" sz="2000">
                <a:latin typeface="Times New Roman" panose="02020603050405020304" charset="0"/>
              </a:rPr>
              <a:t>和</a:t>
            </a:r>
            <a:r>
              <a:rPr lang="en-US" altLang="zh-CN" sz="2000">
                <a:latin typeface="Times New Roman" panose="02020603050405020304" charset="0"/>
              </a:rPr>
              <a:t>FAR</a:t>
            </a:r>
            <a:r>
              <a:rPr lang="zh-CN" altLang="en-US" sz="2000">
                <a:latin typeface="Times New Roman" panose="02020603050405020304" charset="0"/>
              </a:rPr>
              <a:t>。</a:t>
            </a:r>
          </a:p>
          <a:p>
            <a:pPr marL="0" indent="0">
              <a:buNone/>
            </a:pPr>
            <a:endParaRPr lang="zh-CN" altLang="en-US" sz="2000">
              <a:latin typeface="Times New Roman" panose="02020603050405020304" charset="0"/>
            </a:endParaRPr>
          </a:p>
        </p:txBody>
      </p:sp>
      <p:sp>
        <p:nvSpPr>
          <p:cNvPr id="5" name="同心圆 4"/>
          <p:cNvSpPr/>
          <p:nvPr/>
        </p:nvSpPr>
        <p:spPr>
          <a:xfrm>
            <a:off x="4474210" y="2959100"/>
            <a:ext cx="3243580" cy="3088005"/>
          </a:xfrm>
          <a:prstGeom prst="donu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5367020" y="3803650"/>
            <a:ext cx="1457325" cy="13995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 name="直接箭头连接符 6"/>
          <p:cNvCxnSpPr/>
          <p:nvPr/>
        </p:nvCxnSpPr>
        <p:spPr>
          <a:xfrm flipV="1">
            <a:off x="7031990" y="3301365"/>
            <a:ext cx="1449070" cy="5022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V="1">
            <a:off x="6882130" y="4079875"/>
            <a:ext cx="1749425" cy="4451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a:off x="6522085" y="4772660"/>
            <a:ext cx="2173605" cy="1644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481060" y="3128010"/>
            <a:ext cx="884555" cy="368300"/>
          </a:xfrm>
          <a:prstGeom prst="rect">
            <a:avLst/>
          </a:prstGeom>
          <a:noFill/>
        </p:spPr>
        <p:txBody>
          <a:bodyPr wrap="square" rtlCol="0">
            <a:spAutoFit/>
          </a:bodyPr>
          <a:lstStyle/>
          <a:p>
            <a:r>
              <a:rPr lang="en-US" altLang="zh-CN">
                <a:latin typeface="Times New Roman" panose="02020603050405020304" charset="0"/>
              </a:rPr>
              <a:t>ALIVE</a:t>
            </a:r>
          </a:p>
        </p:txBody>
      </p:sp>
      <p:sp>
        <p:nvSpPr>
          <p:cNvPr id="11" name="文本框 10"/>
          <p:cNvSpPr txBox="1"/>
          <p:nvPr/>
        </p:nvSpPr>
        <p:spPr>
          <a:xfrm>
            <a:off x="8631555" y="3942080"/>
            <a:ext cx="1016635" cy="368300"/>
          </a:xfrm>
          <a:prstGeom prst="rect">
            <a:avLst/>
          </a:prstGeom>
          <a:noFill/>
        </p:spPr>
        <p:txBody>
          <a:bodyPr wrap="square" rtlCol="0">
            <a:spAutoFit/>
          </a:bodyPr>
          <a:lstStyle/>
          <a:p>
            <a:r>
              <a:rPr lang="en-US" altLang="zh-CN">
                <a:latin typeface="Times New Roman" panose="02020603050405020304" charset="0"/>
              </a:rPr>
              <a:t>TRAIL</a:t>
            </a:r>
          </a:p>
        </p:txBody>
      </p:sp>
      <p:sp>
        <p:nvSpPr>
          <p:cNvPr id="12" name="文本框 11"/>
          <p:cNvSpPr txBox="1"/>
          <p:nvPr/>
        </p:nvSpPr>
        <p:spPr>
          <a:xfrm>
            <a:off x="8695690" y="4772660"/>
            <a:ext cx="786765" cy="368300"/>
          </a:xfrm>
          <a:prstGeom prst="rect">
            <a:avLst/>
          </a:prstGeom>
          <a:noFill/>
        </p:spPr>
        <p:txBody>
          <a:bodyPr wrap="square" rtlCol="0">
            <a:spAutoFit/>
          </a:bodyPr>
          <a:lstStyle/>
          <a:p>
            <a:r>
              <a:rPr lang="en-US" altLang="zh-CN">
                <a:latin typeface="Times New Roman" panose="02020603050405020304" charset="0"/>
              </a:rPr>
              <a:t>FAR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en-US" altLang="zh-CN" b="1">
                <a:latin typeface="Times New Roman" panose="02020603050405020304" charset="0"/>
              </a:rPr>
              <a:t>FMM</a:t>
            </a:r>
            <a:r>
              <a:rPr lang="zh-CN" altLang="en-US" b="1">
                <a:latin typeface="Times New Roman" panose="02020603050405020304" charset="0"/>
              </a:rPr>
              <a:t>包含两个主要步骤</a:t>
            </a:r>
          </a:p>
          <a:p>
            <a:pPr>
              <a:lnSpc>
                <a:spcPct val="190000"/>
              </a:lnSpc>
            </a:pPr>
            <a:r>
              <a:rPr lang="en-US" altLang="zh-CN" sz="2000">
                <a:latin typeface="Times New Roman" panose="02020603050405020304" charset="0"/>
              </a:rPr>
              <a:t>(1)</a:t>
            </a:r>
            <a:r>
              <a:rPr lang="zh-CN" altLang="en-US" sz="2000">
                <a:latin typeface="Times New Roman" panose="02020603050405020304" charset="0"/>
              </a:rPr>
              <a:t>所有的种子节点被初始化为</a:t>
            </a:r>
            <a:r>
              <a:rPr lang="en-US" altLang="zh-CN" sz="2000">
                <a:latin typeface="Times New Roman" panose="02020603050405020304" charset="0"/>
              </a:rPr>
              <a:t>ALIVE</a:t>
            </a:r>
            <a:r>
              <a:rPr lang="zh-CN" altLang="en-US" sz="2000">
                <a:latin typeface="Times New Roman" panose="02020603050405020304" charset="0"/>
              </a:rPr>
              <a:t>，所有种子节点的邻居</a:t>
            </a:r>
            <a:r>
              <a:rPr lang="en-US" altLang="zh-CN" sz="2000">
                <a:latin typeface="Times New Roman" panose="02020603050405020304" charset="0"/>
              </a:rPr>
              <a:t>(</a:t>
            </a:r>
            <a:r>
              <a:rPr lang="zh-CN" altLang="en-US" sz="2000">
                <a:latin typeface="Times New Roman" panose="02020603050405020304" charset="0"/>
              </a:rPr>
              <a:t>非</a:t>
            </a:r>
            <a:r>
              <a:rPr lang="en-US" altLang="zh-CN" sz="2000">
                <a:latin typeface="Times New Roman" panose="02020603050405020304" charset="0"/>
              </a:rPr>
              <a:t>ALIVE)</a:t>
            </a:r>
            <a:r>
              <a:rPr lang="zh-CN" altLang="en-US" sz="2000">
                <a:latin typeface="Times New Roman" panose="02020603050405020304" charset="0"/>
              </a:rPr>
              <a:t>被初始化为</a:t>
            </a:r>
            <a:r>
              <a:rPr lang="en-US" altLang="zh-CN" sz="2000">
                <a:latin typeface="Times New Roman" panose="02020603050405020304" charset="0"/>
              </a:rPr>
              <a:t>TRAIL</a:t>
            </a:r>
            <a:r>
              <a:rPr lang="zh-CN" altLang="en-US" sz="2000">
                <a:latin typeface="Times New Roman" panose="02020603050405020304" charset="0"/>
              </a:rPr>
              <a:t>，其它所有点被初始化为</a:t>
            </a:r>
            <a:r>
              <a:rPr lang="en-US" altLang="zh-CN" sz="2000">
                <a:latin typeface="Times New Roman" panose="02020603050405020304" charset="0"/>
              </a:rPr>
              <a:t>FAR</a:t>
            </a:r>
            <a:r>
              <a:rPr lang="zh-CN" altLang="en-US" sz="2000">
                <a:latin typeface="Times New Roman" panose="02020603050405020304" charset="0"/>
              </a:rPr>
              <a:t>。</a:t>
            </a:r>
          </a:p>
          <a:p>
            <a:pPr>
              <a:lnSpc>
                <a:spcPct val="190000"/>
              </a:lnSpc>
            </a:pPr>
            <a:r>
              <a:rPr lang="en-US" altLang="zh-CN" sz="2000">
                <a:latin typeface="Times New Roman" panose="02020603050405020304" charset="0"/>
              </a:rPr>
              <a:t>(2)</a:t>
            </a:r>
            <a:r>
              <a:rPr lang="zh-CN" altLang="en-US" sz="2000">
                <a:latin typeface="Times New Roman" panose="02020603050405020304" charset="0"/>
              </a:rPr>
              <a:t>从</a:t>
            </a:r>
            <a:r>
              <a:rPr lang="en-US" altLang="zh-CN" sz="2000">
                <a:latin typeface="Times New Roman" panose="02020603050405020304" charset="0"/>
              </a:rPr>
              <a:t>TRAIL</a:t>
            </a:r>
            <a:r>
              <a:rPr lang="zh-CN" altLang="en-US" sz="2000">
                <a:latin typeface="Times New Roman" panose="02020603050405020304" charset="0"/>
              </a:rPr>
              <a:t>集合中寻找距离</a:t>
            </a:r>
            <a:r>
              <a:rPr lang="en-US" altLang="zh-CN" sz="2000">
                <a:latin typeface="Times New Roman" panose="02020603050405020304" charset="0"/>
              </a:rPr>
              <a:t>ALIVE</a:t>
            </a:r>
            <a:r>
              <a:rPr lang="zh-CN" altLang="en-US" sz="2000">
                <a:latin typeface="Times New Roman" panose="02020603050405020304" charset="0"/>
              </a:rPr>
              <a:t>最近的点</a:t>
            </a:r>
            <a:r>
              <a:rPr lang="en-US" altLang="zh-CN" sz="2000">
                <a:latin typeface="Times New Roman" panose="02020603050405020304" charset="0"/>
              </a:rPr>
              <a:t>x</a:t>
            </a:r>
            <a:r>
              <a:rPr lang="zh-CN" altLang="en-US" sz="2000">
                <a:latin typeface="Times New Roman" panose="02020603050405020304" charset="0"/>
              </a:rPr>
              <a:t>，然后把</a:t>
            </a:r>
            <a:r>
              <a:rPr lang="en-US" altLang="zh-CN" sz="2000">
                <a:latin typeface="Times New Roman" panose="02020603050405020304" charset="0"/>
              </a:rPr>
              <a:t>x</a:t>
            </a:r>
            <a:r>
              <a:rPr lang="zh-CN" altLang="en-US" sz="2000">
                <a:latin typeface="Times New Roman" panose="02020603050405020304" charset="0"/>
              </a:rPr>
              <a:t>转换为</a:t>
            </a:r>
            <a:r>
              <a:rPr lang="en-US" altLang="zh-CN" sz="2000">
                <a:latin typeface="Times New Roman" panose="02020603050405020304" charset="0"/>
              </a:rPr>
              <a:t>ALIVE</a:t>
            </a:r>
            <a:r>
              <a:rPr lang="zh-CN" altLang="en-US" sz="2000">
                <a:latin typeface="Times New Roman" panose="02020603050405020304" charset="0"/>
              </a:rPr>
              <a:t>。对于</a:t>
            </a:r>
            <a:r>
              <a:rPr lang="en-US" altLang="zh-CN" sz="2000">
                <a:latin typeface="Times New Roman" panose="02020603050405020304" charset="0"/>
              </a:rPr>
              <a:t>x</a:t>
            </a:r>
            <a:r>
              <a:rPr lang="zh-CN" altLang="en-US" sz="2000">
                <a:latin typeface="Times New Roman" panose="02020603050405020304" charset="0"/>
              </a:rPr>
              <a:t>的任意邻居</a:t>
            </a:r>
            <a:r>
              <a:rPr lang="en-US" altLang="zh-CN" sz="2000">
                <a:latin typeface="Times New Roman" panose="02020603050405020304" charset="0"/>
              </a:rPr>
              <a:t>(</a:t>
            </a:r>
            <a:r>
              <a:rPr lang="zh-CN" altLang="en-US" sz="2000">
                <a:latin typeface="Times New Roman" panose="02020603050405020304" charset="0"/>
              </a:rPr>
              <a:t>非</a:t>
            </a:r>
            <a:r>
              <a:rPr lang="en-US" altLang="zh-CN" sz="2000">
                <a:latin typeface="Times New Roman" panose="02020603050405020304" charset="0"/>
              </a:rPr>
              <a:t>ALIVE)y</a:t>
            </a:r>
            <a:r>
              <a:rPr lang="zh-CN" altLang="en-US" sz="2000">
                <a:latin typeface="Times New Roman" panose="02020603050405020304" charset="0"/>
              </a:rPr>
              <a:t>，如果为</a:t>
            </a:r>
            <a:r>
              <a:rPr lang="en-US" altLang="zh-CN" sz="2000">
                <a:latin typeface="Times New Roman" panose="02020603050405020304" charset="0"/>
              </a:rPr>
              <a:t>FAR</a:t>
            </a:r>
            <a:r>
              <a:rPr lang="zh-CN" altLang="en-US" sz="2000">
                <a:latin typeface="Times New Roman" panose="02020603050405020304" charset="0"/>
              </a:rPr>
              <a:t>则转化为</a:t>
            </a:r>
            <a:r>
              <a:rPr lang="en-US" altLang="zh-CN" sz="2000">
                <a:latin typeface="Times New Roman" panose="02020603050405020304" charset="0"/>
              </a:rPr>
              <a:t>TRAIL</a:t>
            </a:r>
            <a:r>
              <a:rPr lang="zh-CN" altLang="en-US" sz="2000">
                <a:latin typeface="Times New Roman" panose="02020603050405020304" charset="0"/>
              </a:rPr>
              <a:t>，</a:t>
            </a:r>
            <a:r>
              <a:rPr lang="en-US" altLang="zh-CN" sz="2000">
                <a:latin typeface="Times New Roman" panose="02020603050405020304" charset="0"/>
              </a:rPr>
              <a:t>y</a:t>
            </a:r>
            <a:r>
              <a:rPr lang="zh-CN" altLang="en-US" sz="2000">
                <a:latin typeface="Times New Roman" panose="02020603050405020304" charset="0"/>
              </a:rPr>
              <a:t>的距离函数定义如下：</a:t>
            </a:r>
          </a:p>
          <a:p>
            <a:pPr>
              <a:lnSpc>
                <a:spcPct val="220000"/>
              </a:lnSpc>
            </a:pPr>
            <a:endParaRPr lang="zh-CN" altLang="en-US" sz="2000">
              <a:latin typeface="Times New Roman" panose="02020603050405020304" charset="0"/>
            </a:endParaRPr>
          </a:p>
          <a:p>
            <a:endParaRPr lang="zh-CN" altLang="en-US" sz="2000">
              <a:latin typeface="Times New Roman" panose="02020603050405020304" charset="0"/>
            </a:endParaRPr>
          </a:p>
          <a:p>
            <a:r>
              <a:rPr sz="2000">
                <a:latin typeface="Times New Roman" panose="02020603050405020304" charset="0"/>
              </a:rPr>
              <a:t>FM递归地</a:t>
            </a:r>
            <a:r>
              <a:rPr lang="zh-CN" sz="2000">
                <a:latin typeface="Times New Roman" panose="02020603050405020304" charset="0"/>
              </a:rPr>
              <a:t>从</a:t>
            </a:r>
            <a:r>
              <a:rPr lang="en-US" altLang="zh-CN" sz="2000">
                <a:latin typeface="Times New Roman" panose="02020603050405020304" charset="0"/>
              </a:rPr>
              <a:t>TRAIL</a:t>
            </a:r>
            <a:r>
              <a:rPr lang="zh-CN" altLang="en-US" sz="2000">
                <a:latin typeface="Times New Roman" panose="02020603050405020304" charset="0"/>
              </a:rPr>
              <a:t>中</a:t>
            </a:r>
            <a:r>
              <a:rPr sz="2000">
                <a:latin typeface="Times New Roman" panose="02020603050405020304" charset="0"/>
              </a:rPr>
              <a:t>提取与</a:t>
            </a:r>
            <a:r>
              <a:rPr lang="en-US" sz="2000">
                <a:latin typeface="Times New Roman" panose="02020603050405020304" charset="0"/>
              </a:rPr>
              <a:t>ALIVE</a:t>
            </a:r>
            <a:r>
              <a:rPr sz="2000">
                <a:latin typeface="Times New Roman" panose="02020603050405020304" charset="0"/>
                <a:sym typeface="+mn-ea"/>
              </a:rPr>
              <a:t>距离</a:t>
            </a:r>
            <a:r>
              <a:rPr sz="2000">
                <a:latin typeface="Times New Roman" panose="02020603050405020304" charset="0"/>
              </a:rPr>
              <a:t>最小</a:t>
            </a:r>
            <a:r>
              <a:rPr lang="zh-CN" sz="2000">
                <a:latin typeface="Times New Roman" panose="02020603050405020304" charset="0"/>
              </a:rPr>
              <a:t>的点</a:t>
            </a:r>
            <a:r>
              <a:rPr sz="2000">
                <a:latin typeface="Times New Roman" panose="02020603050405020304" charset="0"/>
              </a:rPr>
              <a:t>直到它变为</a:t>
            </a:r>
            <a:r>
              <a:rPr lang="zh-CN" sz="2000">
                <a:latin typeface="Times New Roman" panose="02020603050405020304" charset="0"/>
              </a:rPr>
              <a:t>空集为止</a:t>
            </a:r>
            <a:r>
              <a:rPr sz="2000">
                <a:latin typeface="Times New Roman" panose="02020603050405020304" charset="0"/>
              </a:rPr>
              <a:t>。</a:t>
            </a:r>
          </a:p>
          <a:p>
            <a:endParaRPr lang="zh-CN" altLang="en-US" sz="2000">
              <a:latin typeface="Times New Roman" panose="02020603050405020304" charset="0"/>
            </a:endParaRPr>
          </a:p>
          <a:p>
            <a:endParaRPr lang="zh-CN" altLang="en-US" sz="2000">
              <a:latin typeface="Times New Roman" panose="02020603050405020304" charset="0"/>
            </a:endParaRPr>
          </a:p>
        </p:txBody>
      </p:sp>
      <p:pic>
        <p:nvPicPr>
          <p:cNvPr id="5" name="图片 4"/>
          <p:cNvPicPr>
            <a:picLocks noChangeAspect="1"/>
          </p:cNvPicPr>
          <p:nvPr/>
        </p:nvPicPr>
        <p:blipFill>
          <a:blip r:embed="rId2"/>
          <a:stretch>
            <a:fillRect/>
          </a:stretch>
        </p:blipFill>
        <p:spPr>
          <a:xfrm>
            <a:off x="3942715" y="3733165"/>
            <a:ext cx="4306570" cy="438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150"/>
          </a:xfrm>
        </p:spPr>
        <p:txBody>
          <a:bodyPr>
            <a:normAutofit fontScale="90000"/>
          </a:bodyPr>
          <a:lstStyle/>
          <a:p>
            <a:r>
              <a:rPr lang="en-US" altLang="zh-CN" b="1">
                <a:latin typeface="Times New Roman" panose="02020603050405020304" charset="0"/>
              </a:rPr>
              <a:t>GWDT</a:t>
            </a:r>
          </a:p>
        </p:txBody>
      </p:sp>
      <p:sp>
        <p:nvSpPr>
          <p:cNvPr id="3" name="内容占位符 2"/>
          <p:cNvSpPr>
            <a:spLocks noGrp="1"/>
          </p:cNvSpPr>
          <p:nvPr>
            <p:ph idx="1"/>
          </p:nvPr>
        </p:nvSpPr>
        <p:spPr>
          <a:xfrm>
            <a:off x="838200" y="1056640"/>
            <a:ext cx="10515600" cy="5120640"/>
          </a:xfrm>
        </p:spPr>
        <p:txBody>
          <a:bodyPr/>
          <a:lstStyle/>
          <a:p>
            <a:pPr>
              <a:lnSpc>
                <a:spcPct val="140000"/>
              </a:lnSpc>
            </a:pPr>
            <a:r>
              <a:rPr lang="zh-CN" altLang="en-US" sz="2000">
                <a:latin typeface="Times New Roman" panose="02020603050405020304" charset="0"/>
              </a:rPr>
              <a:t>ICDB 准则：‘</a:t>
            </a:r>
            <a:r>
              <a:rPr lang="zh-CN" altLang="en-US" sz="2000">
                <a:solidFill>
                  <a:srgbClr val="FF0000"/>
                </a:solidFill>
                <a:latin typeface="Times New Roman" panose="02020603050405020304" charset="0"/>
              </a:rPr>
              <a:t>i</a:t>
            </a:r>
            <a:r>
              <a:rPr lang="zh-CN" altLang="en-US" sz="2000">
                <a:latin typeface="Times New Roman" panose="02020603050405020304" charset="0"/>
              </a:rPr>
              <a:t>ncrease the intensity in the </a:t>
            </a:r>
            <a:r>
              <a:rPr lang="zh-CN" altLang="en-US" sz="2000">
                <a:solidFill>
                  <a:srgbClr val="FF0000"/>
                </a:solidFill>
                <a:latin typeface="Times New Roman" panose="02020603050405020304" charset="0"/>
              </a:rPr>
              <a:t>c</a:t>
            </a:r>
            <a:r>
              <a:rPr lang="zh-CN" altLang="en-US" sz="2000">
                <a:latin typeface="Times New Roman" panose="02020603050405020304" charset="0"/>
              </a:rPr>
              <a:t>enter and </a:t>
            </a:r>
            <a:r>
              <a:rPr lang="zh-CN" altLang="en-US" sz="2000">
                <a:solidFill>
                  <a:srgbClr val="FF0000"/>
                </a:solidFill>
                <a:latin typeface="Times New Roman" panose="02020603050405020304" charset="0"/>
              </a:rPr>
              <a:t>d</a:t>
            </a:r>
            <a:r>
              <a:rPr lang="zh-CN" altLang="en-US" sz="2000">
                <a:latin typeface="Times New Roman" panose="02020603050405020304" charset="0"/>
              </a:rPr>
              <a:t>ecrease the intensity near </a:t>
            </a:r>
            <a:r>
              <a:rPr lang="zh-CN" altLang="en-US" sz="2000">
                <a:solidFill>
                  <a:srgbClr val="FF0000"/>
                </a:solidFill>
                <a:latin typeface="Times New Roman" panose="02020603050405020304" charset="0"/>
              </a:rPr>
              <a:t>b</a:t>
            </a:r>
            <a:r>
              <a:rPr lang="zh-CN" altLang="en-US" sz="2000">
                <a:latin typeface="Times New Roman" panose="02020603050405020304" charset="0"/>
              </a:rPr>
              <a:t>oundary’</a:t>
            </a:r>
          </a:p>
          <a:p>
            <a:pPr>
              <a:lnSpc>
                <a:spcPct val="140000"/>
              </a:lnSpc>
            </a:pPr>
            <a:r>
              <a:rPr lang="zh-CN" altLang="en-US" sz="2000">
                <a:latin typeface="Times New Roman" panose="02020603050405020304" charset="0"/>
              </a:rPr>
              <a:t>常规的距离变换仅适用于由阈值法对灰度图进行分割得到的二值图。一旦阈值选择不合适就可能出现过度分割</a:t>
            </a:r>
            <a:r>
              <a:rPr lang="en-US" altLang="zh-CN" sz="2000">
                <a:latin typeface="Times New Roman" panose="02020603050405020304" charset="0"/>
              </a:rPr>
              <a:t>(over-cut)</a:t>
            </a:r>
            <a:r>
              <a:rPr lang="zh-CN" altLang="en-US" sz="2000">
                <a:latin typeface="Times New Roman" panose="02020603050405020304" charset="0"/>
              </a:rPr>
              <a:t>或者分割不足</a:t>
            </a:r>
            <a:r>
              <a:rPr lang="en-US" altLang="zh-CN" sz="2000">
                <a:latin typeface="Times New Roman" panose="02020603050405020304" charset="0"/>
              </a:rPr>
              <a:t>(under-cut)</a:t>
            </a:r>
            <a:r>
              <a:rPr lang="zh-CN" altLang="en-US" sz="2000">
                <a:latin typeface="Times New Roman" panose="02020603050405020304" charset="0"/>
              </a:rPr>
              <a:t>。</a:t>
            </a:r>
          </a:p>
          <a:p>
            <a:pPr>
              <a:lnSpc>
                <a:spcPct val="140000"/>
              </a:lnSpc>
            </a:pPr>
            <a:r>
              <a:rPr lang="en-US" altLang="zh-CN" sz="2000">
                <a:latin typeface="Times New Roman" panose="02020603050405020304" charset="0"/>
              </a:rPr>
              <a:t>GWDT</a:t>
            </a:r>
            <a:r>
              <a:rPr lang="zh-CN" altLang="en-US" sz="2000">
                <a:latin typeface="Times New Roman" panose="02020603050405020304" charset="0"/>
              </a:rPr>
              <a:t>可以直接应用在灰度图像上，常规的</a:t>
            </a:r>
            <a:r>
              <a:rPr lang="en-US" altLang="zh-CN" sz="2000">
                <a:latin typeface="Times New Roman" panose="02020603050405020304" charset="0"/>
              </a:rPr>
              <a:t>DT</a:t>
            </a:r>
            <a:r>
              <a:rPr lang="zh-CN" altLang="en-US" sz="2000">
                <a:latin typeface="Times New Roman" panose="02020603050405020304" charset="0"/>
              </a:rPr>
              <a:t>中，距离被定义为到背景的欧氏距离。在</a:t>
            </a:r>
            <a:r>
              <a:rPr lang="en-US" altLang="zh-CN" sz="2000">
                <a:latin typeface="Times New Roman" panose="02020603050405020304" charset="0"/>
              </a:rPr>
              <a:t>GWDT</a:t>
            </a:r>
            <a:r>
              <a:rPr lang="zh-CN" altLang="en-US" sz="2000">
                <a:latin typeface="Times New Roman" panose="02020603050405020304" charset="0"/>
              </a:rPr>
              <a:t>中距离被定义为到背景的最短路径上的像素强度值的和。这个距离的定义满足</a:t>
            </a:r>
            <a:r>
              <a:rPr lang="en-US" altLang="zh-CN" sz="2000">
                <a:latin typeface="Times New Roman" panose="02020603050405020304" charset="0"/>
              </a:rPr>
              <a:t>ICDB</a:t>
            </a:r>
            <a:r>
              <a:rPr lang="zh-CN" altLang="en-US" sz="2000">
                <a:latin typeface="Times New Roman" panose="02020603050405020304" charset="0"/>
              </a:rPr>
              <a:t>准则。</a:t>
            </a:r>
          </a:p>
          <a:p>
            <a:pPr>
              <a:lnSpc>
                <a:spcPct val="140000"/>
              </a:lnSpc>
            </a:pPr>
            <a:r>
              <a:rPr lang="zh-CN" altLang="en-US" sz="2000">
                <a:latin typeface="Times New Roman" panose="02020603050405020304" charset="0"/>
              </a:rPr>
              <a:t>仍然使用全图像素的平均值</a:t>
            </a:r>
            <a:r>
              <a:rPr lang="en-US" altLang="zh-CN" sz="2000">
                <a:latin typeface="Times New Roman" panose="02020603050405020304" charset="0"/>
              </a:rPr>
              <a:t>ta</a:t>
            </a:r>
            <a:r>
              <a:rPr lang="zh-CN" altLang="en-US" sz="2000">
                <a:latin typeface="Times New Roman" panose="02020603050405020304" charset="0"/>
              </a:rPr>
              <a:t>做阈值，强度值低于</a:t>
            </a:r>
            <a:r>
              <a:rPr lang="en-US" altLang="zh-CN" sz="2000">
                <a:latin typeface="Times New Roman" panose="02020603050405020304" charset="0"/>
              </a:rPr>
              <a:t>ta</a:t>
            </a:r>
            <a:r>
              <a:rPr lang="zh-CN" altLang="en-US" sz="2000">
                <a:latin typeface="Times New Roman" panose="02020603050405020304" charset="0"/>
              </a:rPr>
              <a:t>的点设为背景。</a:t>
            </a:r>
          </a:p>
          <a:p>
            <a:pPr>
              <a:lnSpc>
                <a:spcPct val="140000"/>
              </a:lnSpc>
            </a:pPr>
            <a:r>
              <a:rPr lang="zh-CN" altLang="en-US" sz="2000">
                <a:latin typeface="Times New Roman" panose="02020603050405020304" charset="0"/>
              </a:rPr>
              <a:t>首先把所有的背景点设为</a:t>
            </a:r>
            <a:r>
              <a:rPr lang="en-US" altLang="zh-CN" sz="2000">
                <a:latin typeface="Times New Roman" panose="02020603050405020304" charset="0"/>
              </a:rPr>
              <a:t>'seeds',</a:t>
            </a:r>
            <a:r>
              <a:rPr lang="zh-CN" altLang="en-US" sz="2000">
                <a:latin typeface="Times New Roman" panose="02020603050405020304" charset="0"/>
              </a:rPr>
              <a:t>然后计算其它节点到</a:t>
            </a:r>
            <a:r>
              <a:rPr lang="en-US" altLang="zh-CN" sz="2000">
                <a:latin typeface="Times New Roman" panose="02020603050405020304" charset="0"/>
              </a:rPr>
              <a:t>'seeds'</a:t>
            </a:r>
            <a:r>
              <a:rPr lang="zh-CN" altLang="en-US" sz="2000">
                <a:latin typeface="Times New Roman" panose="02020603050405020304" charset="0"/>
              </a:rPr>
              <a:t>的距离。连续图像像素顶点之间的距离被定义为：</a:t>
            </a:r>
          </a:p>
        </p:txBody>
      </p:sp>
      <p:pic>
        <p:nvPicPr>
          <p:cNvPr id="4" name="图片 3"/>
          <p:cNvPicPr>
            <a:picLocks noChangeAspect="1"/>
          </p:cNvPicPr>
          <p:nvPr/>
        </p:nvPicPr>
        <p:blipFill>
          <a:blip r:embed="rId2"/>
          <a:stretch>
            <a:fillRect/>
          </a:stretch>
        </p:blipFill>
        <p:spPr>
          <a:xfrm>
            <a:off x="3171825" y="5116195"/>
            <a:ext cx="2520315" cy="313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120000"/>
              </a:lnSpc>
            </a:pPr>
            <a:r>
              <a:rPr lang="zh-CN" altLang="en-US" sz="2000">
                <a:latin typeface="Times New Roman" panose="02020603050405020304" charset="0"/>
              </a:rPr>
              <a:t>设</a:t>
            </a:r>
            <a:r>
              <a:rPr lang="en-US" altLang="zh-CN" sz="2000">
                <a:latin typeface="Times New Roman" panose="02020603050405020304" charset="0"/>
              </a:rPr>
              <a:t>x</a:t>
            </a:r>
            <a:r>
              <a:rPr lang="zh-CN" altLang="en-US" sz="2000">
                <a:latin typeface="Times New Roman" panose="02020603050405020304" charset="0"/>
              </a:rPr>
              <a:t>为起始点，</a:t>
            </a:r>
            <a:r>
              <a:rPr lang="en-US" altLang="zh-CN" sz="2000">
                <a:latin typeface="Times New Roman" panose="02020603050405020304" charset="0"/>
              </a:rPr>
              <a:t>y</a:t>
            </a:r>
            <a:r>
              <a:rPr lang="zh-CN" altLang="en-US" sz="2000">
                <a:latin typeface="Times New Roman" panose="02020603050405020304" charset="0"/>
              </a:rPr>
              <a:t>为目标点，</a:t>
            </a:r>
            <a:r>
              <a:rPr lang="en-US" altLang="zh-CN" sz="2000">
                <a:latin typeface="Times New Roman" panose="02020603050405020304" charset="0"/>
              </a:rPr>
              <a:t>I(y)</a:t>
            </a:r>
            <a:r>
              <a:rPr lang="zh-CN" altLang="en-US" sz="2000">
                <a:latin typeface="Times New Roman" panose="02020603050405020304" charset="0"/>
              </a:rPr>
              <a:t>为像素点</a:t>
            </a:r>
            <a:r>
              <a:rPr lang="en-US" altLang="zh-CN" sz="2000">
                <a:latin typeface="Times New Roman" panose="02020603050405020304" charset="0"/>
              </a:rPr>
              <a:t>y</a:t>
            </a:r>
            <a:r>
              <a:rPr lang="zh-CN" altLang="en-US" sz="2000">
                <a:latin typeface="Times New Roman" panose="02020603050405020304" charset="0"/>
              </a:rPr>
              <a:t>处的强度值，定义</a:t>
            </a:r>
            <a:r>
              <a:rPr lang="en-US" altLang="zh-CN" sz="2000">
                <a:latin typeface="Times New Roman" panose="02020603050405020304" charset="0"/>
              </a:rPr>
              <a:t>d(x)</a:t>
            </a:r>
            <a:r>
              <a:rPr lang="zh-CN" altLang="en-US" sz="2000">
                <a:latin typeface="Times New Roman" panose="02020603050405020304" charset="0"/>
              </a:rPr>
              <a:t>为</a:t>
            </a:r>
            <a:r>
              <a:rPr lang="en-US" altLang="zh-CN" sz="2000">
                <a:latin typeface="Times New Roman" panose="02020603050405020304" charset="0"/>
              </a:rPr>
              <a:t>x</a:t>
            </a:r>
            <a:r>
              <a:rPr lang="zh-CN" altLang="en-US" sz="2000">
                <a:latin typeface="Times New Roman" panose="02020603050405020304" charset="0"/>
              </a:rPr>
              <a:t>处的距离值。</a:t>
            </a:r>
          </a:p>
          <a:p>
            <a:pPr>
              <a:lnSpc>
                <a:spcPct val="120000"/>
              </a:lnSpc>
            </a:pPr>
            <a:endParaRPr lang="en-US" altLang="zh-CN" sz="2000">
              <a:latin typeface="Times New Roman" panose="02020603050405020304" charset="0"/>
            </a:endParaRPr>
          </a:p>
          <a:p>
            <a:pPr>
              <a:lnSpc>
                <a:spcPct val="150000"/>
              </a:lnSpc>
            </a:pPr>
            <a:r>
              <a:rPr lang="en-US" altLang="zh-CN" sz="2000">
                <a:latin typeface="Times New Roman" panose="02020603050405020304" charset="0"/>
              </a:rPr>
              <a:t>(1)</a:t>
            </a:r>
            <a:r>
              <a:rPr lang="zh-CN" altLang="en-US" sz="2000">
                <a:latin typeface="Times New Roman" panose="02020603050405020304" charset="0"/>
              </a:rPr>
              <a:t>初始化，设</a:t>
            </a:r>
            <a:r>
              <a:rPr lang="en-US" altLang="zh-CN" sz="2000">
                <a:latin typeface="Times New Roman" panose="02020603050405020304" charset="0"/>
              </a:rPr>
              <a:t>d(x)</a:t>
            </a:r>
            <a:r>
              <a:rPr lang="zh-CN" altLang="en-US" sz="2000">
                <a:latin typeface="Times New Roman" panose="02020603050405020304" charset="0"/>
              </a:rPr>
              <a:t>为：</a:t>
            </a:r>
          </a:p>
          <a:p>
            <a:pPr>
              <a:lnSpc>
                <a:spcPct val="150000"/>
              </a:lnSpc>
            </a:pPr>
            <a:r>
              <a:rPr lang="zh-CN" altLang="en-US" sz="2000">
                <a:latin typeface="Times New Roman" panose="02020603050405020304" charset="0"/>
              </a:rPr>
              <a:t>设置所有背景像素作为种子节点。所有种子节点的相邻像素将被初始化为</a:t>
            </a:r>
            <a:r>
              <a:rPr lang="en-US" altLang="zh-CN" sz="2000">
                <a:latin typeface="Times New Roman" panose="02020603050405020304" charset="0"/>
              </a:rPr>
              <a:t>'TRAIL'</a:t>
            </a:r>
            <a:r>
              <a:rPr lang="zh-CN" altLang="en-US" sz="2000">
                <a:latin typeface="Times New Roman" panose="02020603050405020304" charset="0"/>
              </a:rPr>
              <a:t>，并被压入优先级队列。</a:t>
            </a:r>
          </a:p>
          <a:p>
            <a:pPr>
              <a:lnSpc>
                <a:spcPct val="150000"/>
              </a:lnSpc>
            </a:pPr>
            <a:r>
              <a:rPr lang="en-US" altLang="zh-CN" sz="2000">
                <a:latin typeface="Times New Roman" panose="02020603050405020304" charset="0"/>
              </a:rPr>
              <a:t>(2)</a:t>
            </a:r>
            <a:r>
              <a:rPr lang="zh-CN" altLang="en-US" sz="2000">
                <a:latin typeface="Times New Roman" panose="02020603050405020304" charset="0"/>
              </a:rPr>
              <a:t>增长过程中，设</a:t>
            </a:r>
            <a:r>
              <a:rPr lang="en-US" altLang="zh-CN" sz="2000">
                <a:latin typeface="Times New Roman" panose="02020603050405020304" charset="0"/>
              </a:rPr>
              <a:t>			             ,y</a:t>
            </a:r>
            <a:r>
              <a:rPr lang="zh-CN" altLang="en-US" sz="2000">
                <a:latin typeface="Times New Roman" panose="02020603050405020304" charset="0"/>
              </a:rPr>
              <a:t>为</a:t>
            </a:r>
            <a:r>
              <a:rPr lang="en-US" altLang="zh-CN" sz="2000">
                <a:latin typeface="Times New Roman" panose="02020603050405020304" charset="0"/>
              </a:rPr>
              <a:t>x</a:t>
            </a:r>
            <a:r>
              <a:rPr lang="zh-CN" altLang="en-US" sz="2000">
                <a:latin typeface="Times New Roman" panose="02020603050405020304" charset="0"/>
              </a:rPr>
              <a:t>的邻居节点。并以此来更新距离。</a:t>
            </a:r>
          </a:p>
          <a:p>
            <a:pPr>
              <a:lnSpc>
                <a:spcPct val="150000"/>
              </a:lnSpc>
            </a:pPr>
            <a:endParaRPr lang="zh-CN" altLang="en-US" sz="2000">
              <a:latin typeface="Times New Roman" panose="02020603050405020304" charset="0"/>
            </a:endParaRPr>
          </a:p>
          <a:p>
            <a:pPr>
              <a:lnSpc>
                <a:spcPct val="150000"/>
              </a:lnSpc>
            </a:pPr>
            <a:r>
              <a:rPr lang="en-US" altLang="zh-CN" sz="2000">
                <a:latin typeface="Times New Roman" panose="02020603050405020304" charset="0"/>
              </a:rPr>
              <a:t>tips:</a:t>
            </a:r>
            <a:r>
              <a:rPr lang="zh-CN" altLang="en-US" sz="2000">
                <a:latin typeface="Times New Roman" panose="02020603050405020304" charset="0"/>
              </a:rPr>
              <a:t>在计算</a:t>
            </a:r>
            <a:r>
              <a:rPr lang="en-US" altLang="zh-CN" sz="2000">
                <a:latin typeface="Times New Roman" panose="02020603050405020304" charset="0"/>
              </a:rPr>
              <a:t>GWDT</a:t>
            </a:r>
            <a:r>
              <a:rPr lang="zh-CN" altLang="en-US" sz="2000">
                <a:latin typeface="Times New Roman" panose="02020603050405020304" charset="0"/>
              </a:rPr>
              <a:t>的过程中，会同时计算出</a:t>
            </a:r>
            <a:r>
              <a:rPr lang="en-US" altLang="zh-CN" sz="2000">
                <a:latin typeface="Times New Roman" panose="02020603050405020304" charset="0"/>
              </a:rPr>
              <a:t>soma</a:t>
            </a:r>
            <a:r>
              <a:rPr lang="zh-CN" altLang="en-US" sz="2000">
                <a:latin typeface="Times New Roman" panose="02020603050405020304" charset="0"/>
              </a:rPr>
              <a:t>点，即为距离最大的点。</a:t>
            </a:r>
          </a:p>
        </p:txBody>
      </p:sp>
      <p:pic>
        <p:nvPicPr>
          <p:cNvPr id="5" name="图片 4"/>
          <p:cNvPicPr>
            <a:picLocks noChangeAspect="1"/>
          </p:cNvPicPr>
          <p:nvPr/>
        </p:nvPicPr>
        <p:blipFill>
          <a:blip r:embed="rId2"/>
          <a:stretch>
            <a:fillRect/>
          </a:stretch>
        </p:blipFill>
        <p:spPr>
          <a:xfrm>
            <a:off x="3580130" y="1344295"/>
            <a:ext cx="3920490" cy="703580"/>
          </a:xfrm>
          <a:prstGeom prst="rect">
            <a:avLst/>
          </a:prstGeom>
        </p:spPr>
      </p:pic>
      <p:pic>
        <p:nvPicPr>
          <p:cNvPr id="6" name="图片 5"/>
          <p:cNvPicPr>
            <a:picLocks noChangeAspect="1"/>
          </p:cNvPicPr>
          <p:nvPr/>
        </p:nvPicPr>
        <p:blipFill>
          <a:blip r:embed="rId3"/>
          <a:stretch>
            <a:fillRect/>
          </a:stretch>
        </p:blipFill>
        <p:spPr>
          <a:xfrm>
            <a:off x="3331845" y="3143250"/>
            <a:ext cx="2931795" cy="3797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idx="1"/>
          </p:nvPr>
        </p:nvPicPr>
        <p:blipFill>
          <a:blip r:embed="rId2"/>
          <a:stretch>
            <a:fillRect/>
          </a:stretch>
        </p:blipFill>
        <p:spPr>
          <a:xfrm>
            <a:off x="5183505" y="1054100"/>
            <a:ext cx="6172200" cy="4209415"/>
          </a:xfrm>
          <a:prstGeom prst="rect">
            <a:avLst/>
          </a:prstGeom>
        </p:spPr>
      </p:pic>
      <p:sp>
        <p:nvSpPr>
          <p:cNvPr id="7" name="文本占位符 6"/>
          <p:cNvSpPr>
            <a:spLocks noGrp="1"/>
          </p:cNvSpPr>
          <p:nvPr>
            <p:ph type="body" sz="half" idx="2"/>
          </p:nvPr>
        </p:nvSpPr>
        <p:spPr>
          <a:xfrm>
            <a:off x="840105" y="1054100"/>
            <a:ext cx="4165600" cy="4815205"/>
          </a:xfrm>
        </p:spPr>
        <p:txBody>
          <a:bodyPr/>
          <a:lstStyle/>
          <a:p>
            <a:r>
              <a:rPr lang="en-US" altLang="zh-CN">
                <a:latin typeface="Times New Roman" panose="02020603050405020304" charset="0"/>
              </a:rPr>
              <a:t>A</a:t>
            </a:r>
            <a:r>
              <a:rPr lang="zh-CN" altLang="en-US">
                <a:latin typeface="Times New Roman" panose="02020603050405020304" charset="0"/>
              </a:rPr>
              <a:t>图中，左边结果为使用常规</a:t>
            </a:r>
            <a:r>
              <a:rPr lang="en-US" altLang="zh-CN">
                <a:latin typeface="Times New Roman" panose="02020603050405020304" charset="0"/>
              </a:rPr>
              <a:t>DT</a:t>
            </a:r>
            <a:r>
              <a:rPr lang="zh-CN" altLang="en-US">
                <a:latin typeface="Times New Roman" panose="02020603050405020304" charset="0"/>
              </a:rPr>
              <a:t>得到的效果，右边为使用</a:t>
            </a:r>
            <a:r>
              <a:rPr lang="en-US" altLang="zh-CN">
                <a:latin typeface="Times New Roman" panose="02020603050405020304" charset="0"/>
              </a:rPr>
              <a:t>GWDT</a:t>
            </a:r>
            <a:r>
              <a:rPr lang="zh-CN" altLang="en-US">
                <a:latin typeface="Times New Roman" panose="02020603050405020304" charset="0"/>
              </a:rPr>
              <a:t>的效果。</a:t>
            </a:r>
          </a:p>
          <a:p>
            <a:endParaRPr lang="zh-CN" altLang="en-US">
              <a:latin typeface="Times New Roman" panose="02020603050405020304" charset="0"/>
            </a:endParaRPr>
          </a:p>
          <a:p>
            <a:r>
              <a:rPr lang="en-US" altLang="zh-CN">
                <a:latin typeface="Times New Roman" panose="02020603050405020304" charset="0"/>
              </a:rPr>
              <a:t>B</a:t>
            </a:r>
            <a:r>
              <a:rPr lang="zh-CN" altLang="en-US">
                <a:latin typeface="Times New Roman" panose="02020603050405020304" charset="0"/>
              </a:rPr>
              <a:t>图中，</a:t>
            </a:r>
            <a:r>
              <a:rPr lang="zh-CN" altLang="en-US">
                <a:latin typeface="Times New Roman" panose="02020603050405020304" charset="0"/>
                <a:sym typeface="+mn-ea"/>
              </a:rPr>
              <a:t>上面结果为使用常规</a:t>
            </a:r>
            <a:r>
              <a:rPr lang="en-US" altLang="zh-CN">
                <a:latin typeface="Times New Roman" panose="02020603050405020304" charset="0"/>
                <a:sym typeface="+mn-ea"/>
              </a:rPr>
              <a:t>DT</a:t>
            </a:r>
            <a:r>
              <a:rPr lang="zh-CN" altLang="en-US">
                <a:latin typeface="Times New Roman" panose="02020603050405020304" charset="0"/>
                <a:sym typeface="+mn-ea"/>
              </a:rPr>
              <a:t>得到的效果，下面为使用</a:t>
            </a:r>
            <a:r>
              <a:rPr lang="en-US" altLang="zh-CN">
                <a:latin typeface="Times New Roman" panose="02020603050405020304" charset="0"/>
                <a:sym typeface="+mn-ea"/>
              </a:rPr>
              <a:t>GWDT</a:t>
            </a:r>
            <a:r>
              <a:rPr lang="zh-CN" altLang="en-US">
                <a:latin typeface="Times New Roman" panose="02020603050405020304" charset="0"/>
                <a:sym typeface="+mn-ea"/>
              </a:rPr>
              <a:t>的效果。</a:t>
            </a:r>
            <a:endParaRPr lang="en-US" altLang="zh-CN">
              <a:latin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83260"/>
          </a:xfrm>
        </p:spPr>
        <p:txBody>
          <a:bodyPr>
            <a:normAutofit fontScale="90000"/>
          </a:bodyPr>
          <a:lstStyle/>
          <a:p>
            <a:r>
              <a:rPr lang="en-US" altLang="zh-CN" b="1">
                <a:latin typeface="Times New Roman" panose="02020603050405020304" charset="0"/>
              </a:rPr>
              <a:t>Initial neuron reconstruction</a:t>
            </a:r>
          </a:p>
        </p:txBody>
      </p:sp>
      <p:sp>
        <p:nvSpPr>
          <p:cNvPr id="3" name="内容占位符 2"/>
          <p:cNvSpPr>
            <a:spLocks noGrp="1"/>
          </p:cNvSpPr>
          <p:nvPr>
            <p:ph idx="1"/>
          </p:nvPr>
        </p:nvSpPr>
        <p:spPr>
          <a:xfrm>
            <a:off x="838200" y="1048385"/>
            <a:ext cx="10515600" cy="5128895"/>
          </a:xfrm>
        </p:spPr>
        <p:txBody>
          <a:bodyPr/>
          <a:lstStyle/>
          <a:p>
            <a:pPr>
              <a:lnSpc>
                <a:spcPct val="110000"/>
              </a:lnSpc>
            </a:pPr>
            <a:r>
              <a:rPr lang="zh-CN" altLang="en-US" sz="2000">
                <a:latin typeface="Times New Roman" panose="02020603050405020304" charset="0"/>
              </a:rPr>
              <a:t>基于</a:t>
            </a:r>
            <a:r>
              <a:rPr lang="en-US" altLang="zh-CN" sz="2000">
                <a:latin typeface="Times New Roman" panose="02020603050405020304" charset="0"/>
              </a:rPr>
              <a:t>FMM</a:t>
            </a:r>
            <a:r>
              <a:rPr lang="zh-CN" altLang="en-US" sz="2000">
                <a:latin typeface="Times New Roman" panose="02020603050405020304" charset="0"/>
              </a:rPr>
              <a:t>首先构建一张亲本图</a:t>
            </a:r>
            <a:r>
              <a:rPr lang="en-US" altLang="zh-CN" sz="2000">
                <a:latin typeface="Times New Roman" panose="02020603050405020304" charset="0"/>
              </a:rPr>
              <a:t>par</a:t>
            </a:r>
            <a:r>
              <a:rPr lang="zh-CN" altLang="en-US" sz="2000">
                <a:latin typeface="Times New Roman" panose="02020603050405020304" charset="0"/>
              </a:rPr>
              <a:t>，来生成从单节点</a:t>
            </a:r>
            <a:r>
              <a:rPr lang="en-US" altLang="zh-CN" sz="2000">
                <a:latin typeface="Times New Roman" panose="02020603050405020304" charset="0"/>
              </a:rPr>
              <a:t>s(ALIVE)</a:t>
            </a:r>
            <a:r>
              <a:rPr lang="zh-CN" altLang="en-US" sz="2000">
                <a:latin typeface="Times New Roman" panose="02020603050405020304" charset="0"/>
              </a:rPr>
              <a:t>出发的最短路径树。</a:t>
            </a:r>
          </a:p>
          <a:p>
            <a:pPr>
              <a:lnSpc>
                <a:spcPct val="110000"/>
              </a:lnSpc>
            </a:pPr>
            <a:r>
              <a:rPr lang="en-US" altLang="zh-CN" sz="2000">
                <a:latin typeface="Times New Roman" panose="02020603050405020304" charset="0"/>
              </a:rPr>
              <a:t>(1)</a:t>
            </a:r>
            <a:r>
              <a:rPr lang="zh-CN" altLang="en-US" sz="2000">
                <a:latin typeface="Times New Roman" panose="02020603050405020304" charset="0"/>
              </a:rPr>
              <a:t>首先，初始化每一个像素点</a:t>
            </a:r>
            <a:r>
              <a:rPr lang="en-US" altLang="zh-CN" sz="2000">
                <a:latin typeface="Times New Roman" panose="02020603050405020304" charset="0"/>
              </a:rPr>
              <a:t>x</a:t>
            </a:r>
            <a:r>
              <a:rPr lang="zh-CN" altLang="en-US" sz="2000">
                <a:latin typeface="Times New Roman" panose="02020603050405020304" charset="0"/>
              </a:rPr>
              <a:t>的父节点为自己，即</a:t>
            </a:r>
            <a:r>
              <a:rPr lang="en-US" altLang="zh-CN" sz="2000">
                <a:latin typeface="Times New Roman" panose="02020603050405020304" charset="0"/>
              </a:rPr>
              <a:t>par(x)= x</a:t>
            </a:r>
            <a:r>
              <a:rPr lang="zh-CN" altLang="en-US" sz="2000">
                <a:latin typeface="Times New Roman" panose="02020603050405020304" charset="0"/>
              </a:rPr>
              <a:t>。</a:t>
            </a:r>
          </a:p>
          <a:p>
            <a:pPr>
              <a:lnSpc>
                <a:spcPct val="110000"/>
              </a:lnSpc>
            </a:pPr>
            <a:r>
              <a:rPr lang="en-US" altLang="zh-CN" sz="2000">
                <a:latin typeface="Times New Roman" panose="02020603050405020304" charset="0"/>
              </a:rPr>
              <a:t>(2)</a:t>
            </a:r>
            <a:r>
              <a:rPr lang="zh-CN" altLang="en-US" sz="2000">
                <a:latin typeface="Times New Roman" panose="02020603050405020304" charset="0"/>
              </a:rPr>
              <a:t>然后，对于</a:t>
            </a:r>
            <a:r>
              <a:rPr lang="en-US" altLang="zh-CN" sz="2000">
                <a:latin typeface="Times New Roman" panose="02020603050405020304" charset="0"/>
              </a:rPr>
              <a:t>s</a:t>
            </a:r>
            <a:r>
              <a:rPr lang="zh-CN" altLang="en-US" sz="2000">
                <a:latin typeface="Times New Roman" panose="02020603050405020304" charset="0"/>
              </a:rPr>
              <a:t>的任意邻节点</a:t>
            </a:r>
            <a:r>
              <a:rPr lang="en-US" altLang="zh-CN" sz="2000">
                <a:latin typeface="Times New Roman" panose="02020603050405020304" charset="0"/>
              </a:rPr>
              <a:t>y</a:t>
            </a:r>
            <a:r>
              <a:rPr lang="zh-CN" altLang="en-US" sz="2000">
                <a:latin typeface="Times New Roman" panose="02020603050405020304" charset="0"/>
              </a:rPr>
              <a:t>，设其标签为</a:t>
            </a:r>
            <a:r>
              <a:rPr lang="en-US" altLang="zh-CN" sz="2000">
                <a:latin typeface="Times New Roman" panose="02020603050405020304" charset="0"/>
              </a:rPr>
              <a:t>'TRAIL'</a:t>
            </a:r>
            <a:r>
              <a:rPr lang="zh-CN" altLang="en-US" sz="2000">
                <a:latin typeface="Times New Roman" panose="02020603050405020304" charset="0"/>
              </a:rPr>
              <a:t>，然后设</a:t>
            </a:r>
            <a:r>
              <a:rPr lang="en-US" altLang="zh-CN" sz="2000">
                <a:latin typeface="Times New Roman" panose="02020603050405020304" charset="0"/>
              </a:rPr>
              <a:t>par(y)= s</a:t>
            </a:r>
            <a:r>
              <a:rPr lang="zh-CN" altLang="en-US" sz="2000">
                <a:latin typeface="Times New Roman" panose="02020603050405020304" charset="0"/>
              </a:rPr>
              <a:t>。在递归步骤中，对于最小像素x及其每一个相邻的y，做如下判别：</a:t>
            </a:r>
          </a:p>
          <a:p>
            <a:pPr>
              <a:lnSpc>
                <a:spcPct val="110000"/>
              </a:lnSpc>
            </a:pPr>
            <a:endParaRPr lang="zh-CN" altLang="en-US" sz="2000">
              <a:latin typeface="Times New Roman" panose="02020603050405020304" charset="0"/>
            </a:endParaRPr>
          </a:p>
          <a:p>
            <a:pPr>
              <a:lnSpc>
                <a:spcPct val="110000"/>
              </a:lnSpc>
            </a:pPr>
            <a:endParaRPr lang="zh-CN" altLang="en-US" sz="2000">
              <a:latin typeface="Times New Roman" panose="02020603050405020304" charset="0"/>
            </a:endParaRPr>
          </a:p>
          <a:p>
            <a:pPr>
              <a:lnSpc>
                <a:spcPct val="110000"/>
              </a:lnSpc>
            </a:pPr>
            <a:endParaRPr lang="en-US" altLang="zh-CN" sz="2000">
              <a:latin typeface="Times New Roman" panose="02020603050405020304" charset="0"/>
            </a:endParaRPr>
          </a:p>
          <a:p>
            <a:pPr>
              <a:lnSpc>
                <a:spcPct val="110000"/>
              </a:lnSpc>
            </a:pPr>
            <a:r>
              <a:rPr lang="en-US" altLang="zh-CN" sz="2000">
                <a:latin typeface="Times New Roman" panose="02020603050405020304" charset="0"/>
              </a:rPr>
              <a:t>e(x,y)</a:t>
            </a:r>
            <a:r>
              <a:rPr lang="zh-CN" altLang="en-US" sz="2000">
                <a:latin typeface="Times New Roman" panose="02020603050405020304" charset="0"/>
              </a:rPr>
              <a:t>为测地距离定义如：</a:t>
            </a:r>
          </a:p>
        </p:txBody>
      </p:sp>
      <p:pic>
        <p:nvPicPr>
          <p:cNvPr id="4" name="图片 3"/>
          <p:cNvPicPr>
            <a:picLocks noChangeAspect="1"/>
          </p:cNvPicPr>
          <p:nvPr/>
        </p:nvPicPr>
        <p:blipFill>
          <a:blip r:embed="rId2"/>
          <a:stretch>
            <a:fillRect/>
          </a:stretch>
        </p:blipFill>
        <p:spPr>
          <a:xfrm>
            <a:off x="3827780" y="2867025"/>
            <a:ext cx="4536440" cy="826135"/>
          </a:xfrm>
          <a:prstGeom prst="rect">
            <a:avLst/>
          </a:prstGeom>
        </p:spPr>
      </p:pic>
      <p:pic>
        <p:nvPicPr>
          <p:cNvPr id="5" name="图片 4"/>
          <p:cNvPicPr>
            <a:picLocks noChangeAspect="1"/>
          </p:cNvPicPr>
          <p:nvPr/>
        </p:nvPicPr>
        <p:blipFill>
          <a:blip r:embed="rId3"/>
          <a:stretch>
            <a:fillRect/>
          </a:stretch>
        </p:blipFill>
        <p:spPr>
          <a:xfrm>
            <a:off x="3966845" y="4025900"/>
            <a:ext cx="3886835" cy="709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160000"/>
              </a:lnSpc>
            </a:pPr>
            <a:r>
              <a:rPr lang="zh-CN" altLang="en-US" sz="2000">
                <a:latin typeface="Times New Roman" panose="02020603050405020304" charset="0"/>
              </a:rPr>
              <a:t>我们在APP2中考虑了两种方法。</a:t>
            </a:r>
          </a:p>
          <a:p>
            <a:pPr>
              <a:lnSpc>
                <a:spcPct val="160000"/>
              </a:lnSpc>
            </a:pPr>
            <a:r>
              <a:rPr lang="en-US" altLang="zh-CN" sz="2000">
                <a:latin typeface="Times New Roman" panose="02020603050405020304" charset="0"/>
              </a:rPr>
              <a:t>(1)</a:t>
            </a:r>
            <a:r>
              <a:rPr lang="zh-CN" altLang="en-US" sz="2000">
                <a:latin typeface="Times New Roman" panose="02020603050405020304" charset="0"/>
              </a:rPr>
              <a:t>首先，当所有背景像素被置为</a:t>
            </a:r>
            <a:r>
              <a:rPr lang="en-US" altLang="zh-CN" sz="2000">
                <a:latin typeface="Times New Roman" panose="02020603050405020304" charset="0"/>
              </a:rPr>
              <a:t>'ALIVE'</a:t>
            </a:r>
            <a:r>
              <a:rPr lang="zh-CN" altLang="en-US" sz="2000">
                <a:latin typeface="Times New Roman" panose="02020603050405020304" charset="0"/>
              </a:rPr>
              <a:t>时，递归步骤将停止。</a:t>
            </a:r>
          </a:p>
          <a:p>
            <a:pPr>
              <a:lnSpc>
                <a:spcPct val="160000"/>
              </a:lnSpc>
            </a:pPr>
            <a:r>
              <a:rPr lang="en-US" altLang="zh-CN" sz="2000">
                <a:latin typeface="Times New Roman" panose="02020603050405020304" charset="0"/>
              </a:rPr>
              <a:t>(2)</a:t>
            </a:r>
            <a:r>
              <a:rPr lang="zh-CN" altLang="en-US" sz="2000">
                <a:latin typeface="Times New Roman" panose="02020603050405020304" charset="0"/>
              </a:rPr>
              <a:t>其次，用户可以选择性地预先指定一些位置（例如神经元的一些特殊终端）作为附加先验；当所有的这些特殊的位置被标记为</a:t>
            </a:r>
            <a:r>
              <a:rPr lang="en-US" altLang="zh-CN" sz="2000">
                <a:latin typeface="Times New Roman" panose="02020603050405020304" charset="0"/>
              </a:rPr>
              <a:t>'ALIVE'</a:t>
            </a:r>
            <a:r>
              <a:rPr lang="zh-CN" altLang="en-US" sz="2000">
                <a:latin typeface="Times New Roman" panose="02020603050405020304" charset="0"/>
              </a:rPr>
              <a:t>，FM停止。</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normAutofit fontScale="90000"/>
          </a:bodyPr>
          <a:lstStyle/>
          <a:p>
            <a:r>
              <a:rPr lang="en-US" altLang="zh-CN" b="1">
                <a:latin typeface="Times New Roman" panose="02020603050405020304" charset="0"/>
              </a:rPr>
              <a:t>Hierarchical pruning</a:t>
            </a:r>
          </a:p>
        </p:txBody>
      </p:sp>
      <p:sp>
        <p:nvSpPr>
          <p:cNvPr id="3" name="内容占位符 2"/>
          <p:cNvSpPr>
            <a:spLocks noGrp="1"/>
          </p:cNvSpPr>
          <p:nvPr>
            <p:ph idx="1"/>
          </p:nvPr>
        </p:nvSpPr>
        <p:spPr>
          <a:xfrm>
            <a:off x="838200" y="1032510"/>
            <a:ext cx="10515600" cy="5144770"/>
          </a:xfrm>
        </p:spPr>
        <p:txBody>
          <a:bodyPr>
            <a:normAutofit/>
          </a:bodyPr>
          <a:lstStyle/>
          <a:p>
            <a:pPr>
              <a:lnSpc>
                <a:spcPct val="220000"/>
              </a:lnSpc>
            </a:pPr>
            <a:r>
              <a:rPr lang="zh-CN" altLang="en-US" sz="2000">
                <a:latin typeface="Times New Roman" panose="02020603050405020304" charset="0"/>
              </a:rPr>
              <a:t>包含两个步骤：分层分段构造步骤和递归剪枝步骤。</a:t>
            </a:r>
          </a:p>
          <a:p>
            <a:pPr>
              <a:lnSpc>
                <a:spcPct val="220000"/>
              </a:lnSpc>
            </a:pPr>
            <a:r>
              <a:rPr lang="en-US" altLang="zh-CN" sz="2000">
                <a:latin typeface="Times New Roman" panose="02020603050405020304" charset="0"/>
              </a:rPr>
              <a:t>(1)Hierarchical segments construction</a:t>
            </a:r>
            <a:r>
              <a:rPr lang="zh-CN" altLang="en-US" sz="2000">
                <a:latin typeface="Times New Roman" panose="02020603050405020304" charset="0"/>
              </a:rPr>
              <a:t>：</a:t>
            </a:r>
            <a:r>
              <a:rPr sz="2000">
                <a:latin typeface="Times New Roman" panose="02020603050405020304" charset="0"/>
              </a:rPr>
              <a:t>将树中的一个段定义为连接树中两个分支节点的路径。在分层段构造步骤中，将树中的所有片段从最重要的顺序到最不重要的顺序，从而生成它们的层次结构。段的“重要性”是根据其长度来定义的。一</a:t>
            </a:r>
            <a:r>
              <a:rPr lang="zh-CN" sz="2000">
                <a:latin typeface="Times New Roman" panose="02020603050405020304" charset="0"/>
              </a:rPr>
              <a:t>条</a:t>
            </a:r>
            <a:r>
              <a:rPr sz="2000">
                <a:latin typeface="Times New Roman" panose="02020603050405020304" charset="0"/>
              </a:rPr>
              <a:t>段越长，它就越重要。显然，在任何一对段之间没有重叠。为了得到</a:t>
            </a:r>
            <a:r>
              <a:rPr lang="zh-CN" sz="2000">
                <a:latin typeface="Times New Roman" panose="02020603050405020304" charset="0"/>
              </a:rPr>
              <a:t>重要性</a:t>
            </a:r>
            <a:r>
              <a:rPr sz="2000">
                <a:latin typeface="Times New Roman" panose="02020603050405020304" charset="0"/>
              </a:rPr>
              <a:t>分数，首先找出最远的叶子节点到源节点（种子）的最长路径。然后从树中删除这个片段。从原始树中的其余部分</a:t>
            </a:r>
            <a:r>
              <a:rPr sz="2000">
                <a:latin typeface="Times New Roman" panose="02020603050405020304" charset="0"/>
                <a:sym typeface="+mn-ea"/>
              </a:rPr>
              <a:t>找到第二个最长的</a:t>
            </a:r>
            <a:r>
              <a:rPr lang="zh-CN" sz="2000">
                <a:latin typeface="Times New Roman" panose="02020603050405020304" charset="0"/>
                <a:sym typeface="+mn-ea"/>
              </a:rPr>
              <a:t>，</a:t>
            </a:r>
            <a:r>
              <a:rPr sz="2000">
                <a:latin typeface="Times New Roman" panose="02020603050405020304" charset="0"/>
              </a:rPr>
              <a:t>迭代这个过程，直到所有的片段都被排序。</a:t>
            </a:r>
            <a:endParaRPr lang="zh-CN" altLang="en-US" sz="1710">
              <a:latin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250000"/>
              </a:lnSpc>
            </a:pPr>
            <a:r>
              <a:rPr lang="zh-CN" altLang="en-US" sz="2000">
                <a:latin typeface="Times New Roman" panose="02020603050405020304" charset="0"/>
                <a:sym typeface="+mn-ea"/>
              </a:rPr>
              <a:t>构造自底向上的层次分段。</a:t>
            </a:r>
          </a:p>
          <a:p>
            <a:pPr lvl="1">
              <a:lnSpc>
                <a:spcPct val="250000"/>
              </a:lnSpc>
            </a:pPr>
            <a:r>
              <a:rPr lang="zh-CN" altLang="en-US" sz="1710">
                <a:latin typeface="Times New Roman" panose="02020603050405020304" charset="0"/>
                <a:sym typeface="+mn-ea"/>
              </a:rPr>
              <a:t>首先，检测从每个叶节点到其最近分支节点的段。每个分支节点连接到至少两个这样的段。然后，将分支节点合并到最长的段（称为“联合段”）。</a:t>
            </a:r>
          </a:p>
          <a:p>
            <a:pPr lvl="1">
              <a:lnSpc>
                <a:spcPct val="250000"/>
              </a:lnSpc>
            </a:pPr>
            <a:r>
              <a:rPr lang="zh-CN" altLang="en-US" sz="1710">
                <a:latin typeface="Times New Roman" panose="02020603050405020304" charset="0"/>
                <a:sym typeface="+mn-ea"/>
              </a:rPr>
              <a:t>接下来，将原本连接到分支节点的其他段设置为联合段的子段，然后迭代该联合段合并过程，直到到达种子节点为止。</a:t>
            </a:r>
          </a:p>
          <a:p>
            <a:endParaRPr lang="zh-CN" altLang="en-US" sz="2000">
              <a:latin typeface="Times New Roman" panose="0202060305040502030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p:nvPr>
        </p:nvSpPr>
        <p:spPr/>
        <p:txBody>
          <a:bodyPr/>
          <a:lstStyle/>
          <a:p>
            <a:endParaRPr lang="zh-CN" altLang="en-US"/>
          </a:p>
        </p:txBody>
      </p:sp>
      <p:cxnSp>
        <p:nvCxnSpPr>
          <p:cNvPr id="4" name="直接连接符 3"/>
          <p:cNvCxnSpPr/>
          <p:nvPr/>
        </p:nvCxnSpPr>
        <p:spPr>
          <a:xfrm flipH="1">
            <a:off x="5049520" y="1851025"/>
            <a:ext cx="741045" cy="3509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789045" y="3712845"/>
            <a:ext cx="161417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527040" y="3078480"/>
            <a:ext cx="1318260" cy="18535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93485" y="4140835"/>
            <a:ext cx="1235710" cy="222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31030" y="4438015"/>
            <a:ext cx="24765" cy="8731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150"/>
          </a:xfrm>
        </p:spPr>
        <p:txBody>
          <a:bodyPr/>
          <a:lstStyle/>
          <a:p>
            <a:r>
              <a:rPr lang="zh-CN" altLang="en-US" sz="3600"/>
              <a:t>研究背景和现状</a:t>
            </a:r>
          </a:p>
        </p:txBody>
      </p:sp>
      <p:sp>
        <p:nvSpPr>
          <p:cNvPr id="3" name="内容占位符 2"/>
          <p:cNvSpPr>
            <a:spLocks noGrp="1"/>
          </p:cNvSpPr>
          <p:nvPr>
            <p:ph idx="1"/>
          </p:nvPr>
        </p:nvSpPr>
        <p:spPr>
          <a:xfrm>
            <a:off x="838200" y="1056640"/>
            <a:ext cx="10515600" cy="5120640"/>
          </a:xfrm>
        </p:spPr>
        <p:txBody>
          <a:bodyPr/>
          <a:lstStyle/>
          <a:p>
            <a:pPr>
              <a:lnSpc>
                <a:spcPct val="180000"/>
              </a:lnSpc>
            </a:pPr>
            <a:r>
              <a:rPr lang="zh-CN" altLang="en-US" sz="2400"/>
              <a:t>三维神经元结构的数字化重建或跟踪对于逆向工程大脑的布线和功能至关重要。然而，尽管已经有一定的研究成果，但是这项任务仍然是非常具有挑战性的，尤其是当</a:t>
            </a:r>
            <a:r>
              <a:rPr lang="zh-CN" altLang="en-US" sz="2400">
                <a:latin typeface="Times New Roman" panose="02020603050405020304" charset="0"/>
              </a:rPr>
              <a:t>3D</a:t>
            </a:r>
            <a:r>
              <a:rPr lang="zh-CN" altLang="en-US" sz="2400"/>
              <a:t>显微图像具有低信噪比（</a:t>
            </a:r>
            <a:r>
              <a:rPr lang="zh-CN" altLang="en-US" sz="2400">
                <a:latin typeface="Times New Roman" panose="02020603050405020304" charset="0"/>
              </a:rPr>
              <a:t>SNR</a:t>
            </a:r>
            <a:r>
              <a:rPr lang="zh-CN" altLang="en-US" sz="2400"/>
              <a:t>）和碎片神经元片段。</a:t>
            </a:r>
          </a:p>
          <a:p>
            <a:pPr>
              <a:lnSpc>
                <a:spcPct val="180000"/>
              </a:lnSpc>
            </a:pPr>
            <a:r>
              <a:rPr lang="zh-CN" altLang="en-US" sz="2400"/>
              <a:t>现有的研究只能通过引入全局先验信息来处理这些困难情况，例如神经突起段起始点和终结点。</a:t>
            </a:r>
          </a:p>
          <a:p>
            <a:pPr>
              <a:lnSpc>
                <a:spcPct val="180000"/>
              </a:lnSpc>
            </a:pPr>
            <a:r>
              <a:rPr lang="zh-CN" altLang="en-US" sz="2400"/>
              <a:t>然而，手动合并这样的全局信息是非常耗时的。因此，对于这些困难情况，完全自动化的神经元重建方法是非常必要并且意义重大的。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a:latin typeface="Times New Roman" panose="02020603050405020304" charset="0"/>
              </a:rPr>
              <a:t>Recursive pruning</a:t>
            </a:r>
          </a:p>
          <a:p>
            <a:pPr>
              <a:lnSpc>
                <a:spcPct val="170000"/>
              </a:lnSpc>
            </a:pPr>
            <a:r>
              <a:rPr lang="zh-CN" altLang="en-US" sz="2000">
                <a:latin typeface="Times New Roman" panose="02020603050405020304" charset="0"/>
              </a:rPr>
              <a:t>在修剪步骤中，从未删除的层次段池中，按照</a:t>
            </a:r>
            <a:r>
              <a:rPr lang="zh-CN" altLang="en-US" sz="2000">
                <a:latin typeface="Times New Roman" panose="02020603050405020304" charset="0"/>
                <a:sym typeface="+mn-ea"/>
              </a:rPr>
              <a:t>重要性得分在递减的顺序</a:t>
            </a:r>
            <a:r>
              <a:rPr lang="zh-CN" altLang="en-US" sz="2000">
                <a:latin typeface="Times New Roman" panose="02020603050405020304" charset="0"/>
              </a:rPr>
              <a:t>选择一个片段。然后，将APP中的信号覆盖思想扩展到该段的覆盖率。如果覆盖率大于阈值（通常为75%），删除这个片段及其所有子片段。否则，我们这个选定的段，并掩盖该段的覆盖区域。迭代这个过程直到没有段可以被移除。</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669925"/>
          </a:xfrm>
        </p:spPr>
        <p:txBody>
          <a:bodyPr/>
          <a:lstStyle/>
          <a:p>
            <a:r>
              <a:rPr lang="en-US" altLang="zh-CN" sz="2800">
                <a:latin typeface="Times New Roman" panose="02020603050405020304" charset="0"/>
                <a:sym typeface="+mn-ea"/>
              </a:rPr>
              <a:t>1</a:t>
            </a:r>
            <a:r>
              <a:rPr lang="zh-CN" altLang="en-US" sz="2800">
                <a:latin typeface="Times New Roman" panose="02020603050405020304" charset="0"/>
                <a:sym typeface="+mn-ea"/>
              </a:rPr>
              <a:t>、</a:t>
            </a:r>
            <a:r>
              <a:rPr lang="en-US" altLang="zh-CN" sz="2800">
                <a:latin typeface="Times New Roman" panose="02020603050405020304" charset="0"/>
                <a:sym typeface="+mn-ea"/>
              </a:rPr>
              <a:t>APP2</a:t>
            </a:r>
            <a:r>
              <a:rPr lang="zh-CN" altLang="en-US" sz="2800">
                <a:latin typeface="Times New Roman" panose="02020603050405020304" charset="0"/>
                <a:sym typeface="+mn-ea"/>
              </a:rPr>
              <a:t>插件的基本使用简介</a:t>
            </a:r>
          </a:p>
        </p:txBody>
      </p:sp>
      <p:sp>
        <p:nvSpPr>
          <p:cNvPr id="5" name="文本占位符 4"/>
          <p:cNvSpPr>
            <a:spLocks noGrp="1"/>
          </p:cNvSpPr>
          <p:nvPr>
            <p:ph type="body" idx="1"/>
          </p:nvPr>
        </p:nvSpPr>
        <p:spPr>
          <a:xfrm>
            <a:off x="388620" y="1336675"/>
            <a:ext cx="5400675" cy="470535"/>
          </a:xfrm>
        </p:spPr>
        <p:txBody>
          <a:bodyPr>
            <a:normAutofit fontScale="70000"/>
          </a:bodyPr>
          <a:lstStyle/>
          <a:p>
            <a:r>
              <a:rPr lang="zh-CN" altLang="en-US"/>
              <a:t>首先点击</a:t>
            </a:r>
            <a:r>
              <a:rPr lang="en-US" altLang="zh-CN">
                <a:latin typeface="Times New Roman" panose="02020603050405020304" charset="0"/>
              </a:rPr>
              <a:t>Vaa3D</a:t>
            </a:r>
            <a:r>
              <a:rPr lang="zh-CN" altLang="en-US"/>
              <a:t>上方共菜单栏的</a:t>
            </a:r>
            <a:r>
              <a:rPr lang="en-US" altLang="zh-CN">
                <a:latin typeface="Times New Roman" panose="02020603050405020304" charset="0"/>
              </a:rPr>
              <a:t>Plug-In</a:t>
            </a:r>
            <a:r>
              <a:rPr lang="zh-CN" altLang="en-US"/>
              <a:t>选项</a:t>
            </a:r>
          </a:p>
        </p:txBody>
      </p:sp>
      <p:pic>
        <p:nvPicPr>
          <p:cNvPr id="11" name="内容占位符 10" descr=")[DYDDTN$OL2EGGMSMOH}@D"/>
          <p:cNvPicPr>
            <a:picLocks noGrp="1" noChangeAspect="1"/>
          </p:cNvPicPr>
          <p:nvPr>
            <p:ph sz="half" idx="2"/>
          </p:nvPr>
        </p:nvPicPr>
        <p:blipFill>
          <a:blip r:embed="rId2"/>
          <a:stretch>
            <a:fillRect/>
          </a:stretch>
        </p:blipFill>
        <p:spPr>
          <a:xfrm>
            <a:off x="388620" y="2111375"/>
            <a:ext cx="5400675" cy="3808730"/>
          </a:xfrm>
          <a:prstGeom prst="rect">
            <a:avLst/>
          </a:prstGeom>
        </p:spPr>
      </p:pic>
      <p:sp>
        <p:nvSpPr>
          <p:cNvPr id="7" name="文本占位符 6"/>
          <p:cNvSpPr>
            <a:spLocks noGrp="1"/>
          </p:cNvSpPr>
          <p:nvPr>
            <p:ph type="body" sz="quarter" idx="3"/>
          </p:nvPr>
        </p:nvSpPr>
        <p:spPr>
          <a:xfrm>
            <a:off x="6007100" y="1336675"/>
            <a:ext cx="5427345" cy="470535"/>
          </a:xfrm>
        </p:spPr>
        <p:txBody>
          <a:bodyPr>
            <a:normAutofit fontScale="90000"/>
          </a:bodyPr>
          <a:lstStyle/>
          <a:p>
            <a:r>
              <a:rPr lang="zh-CN" altLang="en-US"/>
              <a:t>然后点击下拉列表中的</a:t>
            </a:r>
            <a:r>
              <a:rPr lang="en-US" altLang="zh-CN">
                <a:latin typeface="Times New Roman" panose="02020603050405020304" charset="0"/>
              </a:rPr>
              <a:t>neuron_tracing</a:t>
            </a:r>
          </a:p>
        </p:txBody>
      </p:sp>
      <p:pic>
        <p:nvPicPr>
          <p:cNvPr id="12" name="内容占位符 11" descr="2F_R9)[YJQBP719J`Y4K)(4"/>
          <p:cNvPicPr>
            <a:picLocks noGrp="1" noChangeAspect="1"/>
          </p:cNvPicPr>
          <p:nvPr>
            <p:ph sz="quarter" idx="4"/>
          </p:nvPr>
        </p:nvPicPr>
        <p:blipFill>
          <a:blip r:embed="rId3"/>
          <a:stretch>
            <a:fillRect/>
          </a:stretch>
        </p:blipFill>
        <p:spPr>
          <a:xfrm>
            <a:off x="8093075" y="1882140"/>
            <a:ext cx="1408430" cy="4739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zh-CN" altLang="en-US"/>
              <a:t>随后会出现现有的</a:t>
            </a:r>
            <a:r>
              <a:rPr lang="en-US" altLang="zh-CN">
                <a:latin typeface="Times New Roman" panose="02020603050405020304" charset="0"/>
              </a:rPr>
              <a:t>tracing</a:t>
            </a:r>
            <a:r>
              <a:rPr lang="zh-CN" altLang="en-US"/>
              <a:t>插件列表如下</a:t>
            </a:r>
          </a:p>
          <a:p>
            <a:endParaRPr lang="zh-CN" altLang="en-US"/>
          </a:p>
        </p:txBody>
      </p:sp>
      <p:pic>
        <p:nvPicPr>
          <p:cNvPr id="5" name="图片 4"/>
          <p:cNvPicPr>
            <a:picLocks noChangeAspect="1"/>
          </p:cNvPicPr>
          <p:nvPr/>
        </p:nvPicPr>
        <p:blipFill>
          <a:blip r:embed="rId2"/>
          <a:stretch>
            <a:fillRect/>
          </a:stretch>
        </p:blipFill>
        <p:spPr>
          <a:xfrm>
            <a:off x="5140325" y="1127125"/>
            <a:ext cx="1910715" cy="55645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559435"/>
          </a:xfrm>
        </p:spPr>
        <p:txBody>
          <a:bodyPr>
            <a:normAutofit fontScale="90000"/>
          </a:bodyPr>
          <a:lstStyle/>
          <a:p>
            <a:br>
              <a:rPr lang="zh-CN" altLang="en-US">
                <a:sym typeface="+mn-ea"/>
              </a:rPr>
            </a:br>
            <a:r>
              <a:rPr lang="zh-CN" altLang="en-US" sz="2800">
                <a:sym typeface="+mn-ea"/>
              </a:rPr>
              <a:t>接下来对具体的插件进行介绍</a:t>
            </a:r>
            <a:br>
              <a:rPr lang="zh-CN" altLang="en-US"/>
            </a:br>
            <a:endParaRPr lang="zh-CN" altLang="en-US"/>
          </a:p>
        </p:txBody>
      </p:sp>
      <p:sp>
        <p:nvSpPr>
          <p:cNvPr id="4" name="内容占位符 3"/>
          <p:cNvSpPr>
            <a:spLocks noGrp="1"/>
          </p:cNvSpPr>
          <p:nvPr>
            <p:ph sz="half" idx="1"/>
          </p:nvPr>
        </p:nvSpPr>
        <p:spPr>
          <a:xfrm>
            <a:off x="838200" y="1034415"/>
            <a:ext cx="5181600" cy="5142865"/>
          </a:xfrm>
        </p:spPr>
        <p:txBody>
          <a:bodyPr/>
          <a:lstStyle/>
          <a:p>
            <a:r>
              <a:rPr lang="en-US" altLang="zh-CN" sz="2000">
                <a:latin typeface="Times New Roman" panose="02020603050405020304" charset="0"/>
                <a:sym typeface="+mn-ea"/>
              </a:rPr>
              <a:t>APP2</a:t>
            </a:r>
            <a:r>
              <a:rPr lang="zh-CN" altLang="en-US" sz="2000">
                <a:latin typeface="Times New Roman" panose="02020603050405020304" charset="0"/>
                <a:sym typeface="+mn-ea"/>
              </a:rPr>
              <a:t>的开启方式如下图示</a:t>
            </a:r>
          </a:p>
          <a:p>
            <a:endParaRPr lang="zh-CN" altLang="en-US"/>
          </a:p>
        </p:txBody>
      </p:sp>
      <p:sp>
        <p:nvSpPr>
          <p:cNvPr id="5" name="内容占位符 4"/>
          <p:cNvSpPr>
            <a:spLocks noGrp="1"/>
          </p:cNvSpPr>
          <p:nvPr>
            <p:ph sz="half" idx="2"/>
          </p:nvPr>
        </p:nvSpPr>
        <p:spPr>
          <a:xfrm>
            <a:off x="6172200" y="1034415"/>
            <a:ext cx="5181600" cy="5142865"/>
          </a:xfrm>
        </p:spPr>
        <p:txBody>
          <a:bodyPr/>
          <a:lstStyle/>
          <a:p>
            <a:r>
              <a:rPr lang="zh-CN" altLang="en-US" sz="2000"/>
              <a:t>使用指南</a:t>
            </a:r>
          </a:p>
          <a:p>
            <a:r>
              <a:rPr lang="zh-CN" altLang="en-US" sz="2000"/>
              <a:t>首先需要在</a:t>
            </a:r>
            <a:r>
              <a:rPr lang="en-US" altLang="zh-CN" sz="2000"/>
              <a:t>Vaa3D</a:t>
            </a:r>
            <a:r>
              <a:rPr lang="zh-CN" altLang="en-US" sz="2000"/>
              <a:t>内打开一张图像文件，否则会弹出如下提示框</a:t>
            </a:r>
          </a:p>
        </p:txBody>
      </p:sp>
      <p:pic>
        <p:nvPicPr>
          <p:cNvPr id="6" name="图片 5"/>
          <p:cNvPicPr>
            <a:picLocks noChangeAspect="1"/>
          </p:cNvPicPr>
          <p:nvPr/>
        </p:nvPicPr>
        <p:blipFill>
          <a:blip r:embed="rId2"/>
          <a:stretch>
            <a:fillRect/>
          </a:stretch>
        </p:blipFill>
        <p:spPr>
          <a:xfrm>
            <a:off x="2936240" y="5915660"/>
            <a:ext cx="1330960" cy="521335"/>
          </a:xfrm>
          <a:prstGeom prst="rect">
            <a:avLst/>
          </a:prstGeom>
        </p:spPr>
      </p:pic>
      <p:pic>
        <p:nvPicPr>
          <p:cNvPr id="7" name="图片 6"/>
          <p:cNvPicPr>
            <a:picLocks noChangeAspect="1"/>
          </p:cNvPicPr>
          <p:nvPr/>
        </p:nvPicPr>
        <p:blipFill>
          <a:blip r:embed="rId3"/>
          <a:stretch>
            <a:fillRect/>
          </a:stretch>
        </p:blipFill>
        <p:spPr>
          <a:xfrm>
            <a:off x="1221740" y="1443355"/>
            <a:ext cx="1714500" cy="4993640"/>
          </a:xfrm>
          <a:prstGeom prst="rect">
            <a:avLst/>
          </a:prstGeom>
        </p:spPr>
      </p:pic>
      <p:pic>
        <p:nvPicPr>
          <p:cNvPr id="8" name="图片 7"/>
          <p:cNvPicPr>
            <a:picLocks noChangeAspect="1"/>
          </p:cNvPicPr>
          <p:nvPr/>
        </p:nvPicPr>
        <p:blipFill>
          <a:blip r:embed="rId4"/>
          <a:stretch>
            <a:fillRect/>
          </a:stretch>
        </p:blipFill>
        <p:spPr>
          <a:xfrm>
            <a:off x="7658100" y="2867025"/>
            <a:ext cx="2209800" cy="11239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1670"/>
          </a:xfrm>
        </p:spPr>
        <p:txBody>
          <a:bodyPr/>
          <a:lstStyle/>
          <a:p>
            <a:r>
              <a:rPr lang="en-US" altLang="zh-CN" sz="2400">
                <a:latin typeface="Times New Roman" panose="02020603050405020304" charset="0"/>
              </a:rPr>
              <a:t>APP2</a:t>
            </a:r>
            <a:r>
              <a:rPr lang="zh-CN" altLang="en-US" sz="2400">
                <a:latin typeface="Times New Roman" panose="02020603050405020304" charset="0"/>
              </a:rPr>
              <a:t>使用简介</a:t>
            </a:r>
          </a:p>
        </p:txBody>
      </p:sp>
      <p:sp>
        <p:nvSpPr>
          <p:cNvPr id="3" name="内容占位符 2"/>
          <p:cNvSpPr>
            <a:spLocks noGrp="1"/>
          </p:cNvSpPr>
          <p:nvPr>
            <p:ph sz="half" idx="1"/>
          </p:nvPr>
        </p:nvSpPr>
        <p:spPr>
          <a:xfrm>
            <a:off x="838200" y="1027430"/>
            <a:ext cx="5181600" cy="5149850"/>
          </a:xfrm>
        </p:spPr>
        <p:txBody>
          <a:bodyPr/>
          <a:lstStyle/>
          <a:p>
            <a:r>
              <a:rPr lang="zh-CN" altLang="en-US" sz="2000">
                <a:latin typeface="Times New Roman" panose="02020603050405020304" charset="0"/>
              </a:rPr>
              <a:t>首先需要在</a:t>
            </a:r>
            <a:r>
              <a:rPr lang="en-US" altLang="zh-CN" sz="2000">
                <a:latin typeface="Times New Roman" panose="02020603050405020304" charset="0"/>
              </a:rPr>
              <a:t>Vaa3D</a:t>
            </a:r>
            <a:r>
              <a:rPr lang="zh-CN" altLang="en-US" sz="2000">
                <a:latin typeface="Times New Roman" panose="02020603050405020304" charset="0"/>
              </a:rPr>
              <a:t>平台下打开一幅待</a:t>
            </a:r>
            <a:r>
              <a:rPr lang="en-US" altLang="zh-CN" sz="2000">
                <a:latin typeface="Times New Roman" panose="02020603050405020304" charset="0"/>
              </a:rPr>
              <a:t>tracing</a:t>
            </a:r>
            <a:r>
              <a:rPr lang="zh-CN" altLang="en-US" sz="2000">
                <a:latin typeface="Times New Roman" panose="02020603050405020304" charset="0"/>
              </a:rPr>
              <a:t>的图像，如下所示</a:t>
            </a:r>
          </a:p>
        </p:txBody>
      </p:sp>
      <p:sp>
        <p:nvSpPr>
          <p:cNvPr id="4" name="内容占位符 3"/>
          <p:cNvSpPr>
            <a:spLocks noGrp="1"/>
          </p:cNvSpPr>
          <p:nvPr>
            <p:ph sz="half" idx="2"/>
          </p:nvPr>
        </p:nvSpPr>
        <p:spPr>
          <a:xfrm>
            <a:off x="6172200" y="1027430"/>
            <a:ext cx="5181600" cy="5149850"/>
          </a:xfrm>
        </p:spPr>
        <p:txBody>
          <a:bodyPr/>
          <a:lstStyle/>
          <a:p>
            <a:r>
              <a:rPr lang="zh-CN" altLang="en-US" sz="2000"/>
              <a:t>然后按照上述步骤打开</a:t>
            </a:r>
            <a:r>
              <a:rPr lang="en-US" altLang="zh-CN" sz="2000">
                <a:latin typeface="Times New Roman" panose="02020603050405020304" charset="0"/>
              </a:rPr>
              <a:t>APP2</a:t>
            </a:r>
            <a:r>
              <a:rPr lang="zh-CN" altLang="en-US" sz="2000"/>
              <a:t>插件，出现如下界面：</a:t>
            </a:r>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en-US" altLang="zh-CN" sz="2000">
                <a:latin typeface="Times New Roman" panose="02020603050405020304" charset="0"/>
              </a:rPr>
              <a:t>color channel</a:t>
            </a:r>
            <a:r>
              <a:rPr lang="zh-CN" altLang="en-US" sz="2000">
                <a:latin typeface="Times New Roman" panose="02020603050405020304" charset="0"/>
              </a:rPr>
              <a:t>：颜色通道，一般为单通道</a:t>
            </a:r>
          </a:p>
          <a:p>
            <a:r>
              <a:rPr lang="en-US" altLang="zh-CN" sz="2000">
                <a:latin typeface="Times New Roman" panose="02020603050405020304" charset="0"/>
              </a:rPr>
              <a:t>background_threshold</a:t>
            </a:r>
            <a:r>
              <a:rPr lang="zh-CN" altLang="en-US" sz="2000">
                <a:latin typeface="Times New Roman" panose="02020603050405020304" charset="0"/>
              </a:rPr>
              <a:t>：背景阈值</a:t>
            </a:r>
          </a:p>
          <a:p>
            <a:endParaRPr lang="zh-CN" altLang="en-US" sz="2000">
              <a:latin typeface="Times New Roman" panose="02020603050405020304" charset="0"/>
            </a:endParaRPr>
          </a:p>
        </p:txBody>
      </p:sp>
      <p:pic>
        <p:nvPicPr>
          <p:cNvPr id="7" name="内容占位符 4"/>
          <p:cNvPicPr>
            <a:picLocks noChangeAspect="1"/>
          </p:cNvPicPr>
          <p:nvPr/>
        </p:nvPicPr>
        <p:blipFill>
          <a:blip r:embed="rId3"/>
          <a:stretch>
            <a:fillRect/>
          </a:stretch>
        </p:blipFill>
        <p:spPr>
          <a:xfrm>
            <a:off x="838200" y="1774190"/>
            <a:ext cx="5181600" cy="3656330"/>
          </a:xfrm>
          <a:prstGeom prst="rect">
            <a:avLst/>
          </a:prstGeom>
        </p:spPr>
      </p:pic>
      <p:pic>
        <p:nvPicPr>
          <p:cNvPr id="5" name="图片 4"/>
          <p:cNvPicPr>
            <a:picLocks noChangeAspect="1"/>
          </p:cNvPicPr>
          <p:nvPr/>
        </p:nvPicPr>
        <p:blipFill>
          <a:blip r:embed="rId4"/>
          <a:stretch>
            <a:fillRect/>
          </a:stretch>
        </p:blipFill>
        <p:spPr>
          <a:xfrm>
            <a:off x="7031990" y="1720215"/>
            <a:ext cx="3462020" cy="22009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lstStyle/>
          <a:p>
            <a:r>
              <a:rPr lang="zh-CN" altLang="en-US" sz="2400"/>
              <a:t>结果如下所示</a:t>
            </a:r>
          </a:p>
        </p:txBody>
      </p:sp>
      <p:sp>
        <p:nvSpPr>
          <p:cNvPr id="4" name="内容占位符 3"/>
          <p:cNvSpPr>
            <a:spLocks noGrp="1"/>
          </p:cNvSpPr>
          <p:nvPr>
            <p:ph sz="half" idx="2"/>
          </p:nvPr>
        </p:nvSpPr>
        <p:spPr>
          <a:xfrm>
            <a:off x="6172200" y="1032510"/>
            <a:ext cx="5181600" cy="5144770"/>
          </a:xfrm>
        </p:spPr>
        <p:txBody>
          <a:bodyPr/>
          <a:lstStyle/>
          <a:p>
            <a:r>
              <a:rPr lang="zh-CN" altLang="en-US" sz="2000"/>
              <a:t>重建结果</a:t>
            </a:r>
          </a:p>
        </p:txBody>
      </p:sp>
      <p:sp>
        <p:nvSpPr>
          <p:cNvPr id="6" name="内容占位符 5"/>
          <p:cNvSpPr>
            <a:spLocks noGrp="1"/>
          </p:cNvSpPr>
          <p:nvPr>
            <p:ph sz="half" idx="1"/>
          </p:nvPr>
        </p:nvSpPr>
        <p:spPr>
          <a:xfrm>
            <a:off x="838200" y="1032510"/>
            <a:ext cx="5181600" cy="5144770"/>
          </a:xfrm>
        </p:spPr>
        <p:txBody>
          <a:bodyPr/>
          <a:lstStyle/>
          <a:p>
            <a:r>
              <a:rPr lang="zh-CN" altLang="en-US" sz="2000"/>
              <a:t>图像</a:t>
            </a:r>
          </a:p>
        </p:txBody>
      </p:sp>
      <p:pic>
        <p:nvPicPr>
          <p:cNvPr id="7" name="图片 6"/>
          <p:cNvPicPr>
            <a:picLocks noChangeAspect="1"/>
          </p:cNvPicPr>
          <p:nvPr/>
        </p:nvPicPr>
        <p:blipFill>
          <a:blip r:embed="rId2"/>
          <a:stretch>
            <a:fillRect/>
          </a:stretch>
        </p:blipFill>
        <p:spPr>
          <a:xfrm>
            <a:off x="7901305" y="1621790"/>
            <a:ext cx="1723390" cy="4555490"/>
          </a:xfrm>
          <a:prstGeom prst="rect">
            <a:avLst/>
          </a:prstGeom>
        </p:spPr>
      </p:pic>
      <p:pic>
        <p:nvPicPr>
          <p:cNvPr id="8" name="图片 7"/>
          <p:cNvPicPr>
            <a:picLocks noChangeAspect="1"/>
          </p:cNvPicPr>
          <p:nvPr/>
        </p:nvPicPr>
        <p:blipFill>
          <a:blip r:embed="rId3"/>
          <a:stretch>
            <a:fillRect/>
          </a:stretch>
        </p:blipFill>
        <p:spPr>
          <a:xfrm>
            <a:off x="2596515" y="1620520"/>
            <a:ext cx="1664970" cy="45567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lstStyle/>
          <a:p>
            <a:r>
              <a:rPr lang="zh-CN" altLang="en-US" sz="2400"/>
              <a:t>结果如下所示</a:t>
            </a:r>
          </a:p>
        </p:txBody>
      </p:sp>
      <p:sp>
        <p:nvSpPr>
          <p:cNvPr id="4" name="内容占位符 3"/>
          <p:cNvSpPr>
            <a:spLocks noGrp="1"/>
          </p:cNvSpPr>
          <p:nvPr>
            <p:ph sz="half" idx="2"/>
          </p:nvPr>
        </p:nvSpPr>
        <p:spPr>
          <a:xfrm>
            <a:off x="6172200" y="1032510"/>
            <a:ext cx="5181600" cy="5144770"/>
          </a:xfrm>
        </p:spPr>
        <p:txBody>
          <a:bodyPr/>
          <a:lstStyle/>
          <a:p>
            <a:r>
              <a:rPr lang="zh-CN" altLang="en-US" sz="2000"/>
              <a:t>重建结果</a:t>
            </a:r>
          </a:p>
        </p:txBody>
      </p:sp>
      <p:sp>
        <p:nvSpPr>
          <p:cNvPr id="6" name="内容占位符 5"/>
          <p:cNvSpPr>
            <a:spLocks noGrp="1"/>
          </p:cNvSpPr>
          <p:nvPr>
            <p:ph sz="half" idx="1"/>
          </p:nvPr>
        </p:nvSpPr>
        <p:spPr>
          <a:xfrm>
            <a:off x="838200" y="1032510"/>
            <a:ext cx="5181600" cy="5144770"/>
          </a:xfrm>
        </p:spPr>
        <p:txBody>
          <a:bodyPr/>
          <a:lstStyle/>
          <a:p>
            <a:r>
              <a:rPr lang="zh-CN" altLang="en-US" sz="2000"/>
              <a:t>图像</a:t>
            </a:r>
          </a:p>
        </p:txBody>
      </p:sp>
      <p:pic>
        <p:nvPicPr>
          <p:cNvPr id="3" name="图片 2"/>
          <p:cNvPicPr>
            <a:picLocks noChangeAspect="1"/>
          </p:cNvPicPr>
          <p:nvPr/>
        </p:nvPicPr>
        <p:blipFill>
          <a:blip r:embed="rId2"/>
          <a:stretch>
            <a:fillRect/>
          </a:stretch>
        </p:blipFill>
        <p:spPr>
          <a:xfrm>
            <a:off x="838200" y="1718945"/>
            <a:ext cx="3718560" cy="3782060"/>
          </a:xfrm>
          <a:prstGeom prst="rect">
            <a:avLst/>
          </a:prstGeom>
        </p:spPr>
      </p:pic>
      <p:pic>
        <p:nvPicPr>
          <p:cNvPr id="5" name="图片 4"/>
          <p:cNvPicPr>
            <a:picLocks noChangeAspect="1"/>
          </p:cNvPicPr>
          <p:nvPr/>
        </p:nvPicPr>
        <p:blipFill>
          <a:blip r:embed="rId3"/>
          <a:stretch>
            <a:fillRect/>
          </a:stretch>
        </p:blipFill>
        <p:spPr>
          <a:xfrm>
            <a:off x="7039610" y="1718945"/>
            <a:ext cx="3380740" cy="37826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3663"/>
            <a:ext cx="10515600" cy="2852737"/>
          </a:xfrm>
        </p:spPr>
        <p:txBody>
          <a:bodyPr/>
          <a:lstStyle/>
          <a:p>
            <a:r>
              <a:rPr lang="zh-CN" altLang="en-US" sz="3600">
                <a:latin typeface="Times New Roman" panose="02020603050405020304" charset="0"/>
                <a:sym typeface="+mn-ea"/>
              </a:rPr>
              <a:t>A distance-field based automatic neuron tracing method</a:t>
            </a:r>
            <a:br>
              <a:rPr lang="zh-CN" altLang="en-US" sz="3600">
                <a:latin typeface="Times New Roman" panose="02020603050405020304" charset="0"/>
              </a:rPr>
            </a:br>
            <a:endParaRPr lang="zh-CN" altLang="en-US" sz="3600">
              <a:latin typeface="Times New Roman" panose="02020603050405020304" charset="0"/>
            </a:endParaRPr>
          </a:p>
        </p:txBody>
      </p:sp>
      <p:sp>
        <p:nvSpPr>
          <p:cNvPr id="5" name="文本占位符 4"/>
          <p:cNvSpPr>
            <a:spLocks noGrp="1"/>
          </p:cNvSpPr>
          <p:nvPr>
            <p:ph type="body" idx="1"/>
          </p:nvPr>
        </p:nvSpPr>
        <p:spPr>
          <a:xfrm>
            <a:off x="838200" y="4216083"/>
            <a:ext cx="10515600" cy="1500187"/>
          </a:xfrm>
        </p:spPr>
        <p:txBody>
          <a:bodyPr>
            <a:normAutofit/>
          </a:bodyPr>
          <a:lstStyle/>
          <a:p>
            <a:endParaRPr lang="zh-CN" altLang="en-US" sz="2000">
              <a:latin typeface="Times New Roman" panose="02020603050405020304" charset="0"/>
            </a:endParaRPr>
          </a:p>
          <a:p>
            <a:pPr algn="ctr"/>
            <a:r>
              <a:rPr lang="zh-CN" altLang="en-US" sz="1800">
                <a:latin typeface="Times New Roman" panose="02020603050405020304" charset="0"/>
              </a:rPr>
              <a:t>Jinzhu Yang</a:t>
            </a:r>
            <a:r>
              <a:rPr lang="zh-CN" altLang="en-US" sz="1800" baseline="30000">
                <a:latin typeface="Times New Roman" panose="02020603050405020304" charset="0"/>
              </a:rPr>
              <a:t>1,2†</a:t>
            </a:r>
            <a:r>
              <a:rPr lang="zh-CN" altLang="en-US" sz="1800">
                <a:latin typeface="Times New Roman" panose="02020603050405020304" charset="0"/>
              </a:rPr>
              <a:t>, Paloma T Gonzalez-Bellido</a:t>
            </a:r>
            <a:r>
              <a:rPr lang="zh-CN" altLang="en-US" sz="1800" baseline="30000">
                <a:latin typeface="Times New Roman" panose="02020603050405020304" charset="0"/>
              </a:rPr>
              <a:t>2,3</a:t>
            </a:r>
            <a:r>
              <a:rPr lang="zh-CN" altLang="en-US" sz="1800">
                <a:latin typeface="Times New Roman" panose="02020603050405020304" charset="0"/>
              </a:rPr>
              <a:t> and Hanchuan Peng</a:t>
            </a:r>
            <a:r>
              <a:rPr lang="zh-CN" altLang="en-US" sz="1800" baseline="30000">
                <a:latin typeface="Times New Roman" panose="02020603050405020304" charset="0"/>
              </a:rPr>
              <a:t>2,4*†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675005"/>
          </a:xfrm>
        </p:spPr>
        <p:txBody>
          <a:bodyPr>
            <a:normAutofit fontScale="90000"/>
          </a:bodyPr>
          <a:lstStyle/>
          <a:p>
            <a:r>
              <a:rPr lang="zh-CN" altLang="en-US" b="1"/>
              <a:t>概述</a:t>
            </a:r>
            <a:endParaRPr lang="en-US" altLang="zh-CN" b="1"/>
          </a:p>
        </p:txBody>
      </p:sp>
      <p:sp>
        <p:nvSpPr>
          <p:cNvPr id="4" name="内容占位符 3"/>
          <p:cNvSpPr>
            <a:spLocks noGrp="1"/>
          </p:cNvSpPr>
          <p:nvPr>
            <p:ph idx="1"/>
          </p:nvPr>
        </p:nvSpPr>
        <p:spPr>
          <a:xfrm>
            <a:off x="838200" y="1039495"/>
            <a:ext cx="10515600" cy="5137785"/>
          </a:xfrm>
        </p:spPr>
        <p:txBody>
          <a:bodyPr>
            <a:normAutofit lnSpcReduction="10000"/>
          </a:bodyPr>
          <a:lstStyle/>
          <a:p>
            <a:pPr>
              <a:lnSpc>
                <a:spcPct val="120000"/>
              </a:lnSpc>
            </a:pPr>
            <a:r>
              <a:rPr lang="en-US" altLang="zh-CN" sz="2000">
                <a:latin typeface="Times New Roman" panose="02020603050405020304" charset="0"/>
              </a:rPr>
              <a:t>(1)</a:t>
            </a:r>
            <a:r>
              <a:rPr lang="zh-CN" altLang="en-US" sz="2000">
                <a:latin typeface="Times New Roman" panose="02020603050405020304" charset="0"/>
              </a:rPr>
              <a:t>首先应用各向异性滤波器和自动阈值法从噪音图像中提取处神经突触信号。</a:t>
            </a:r>
          </a:p>
          <a:p>
            <a:pPr>
              <a:lnSpc>
                <a:spcPct val="120000"/>
              </a:lnSpc>
            </a:pPr>
            <a:r>
              <a:rPr lang="en-US" altLang="zh-CN" sz="2000">
                <a:latin typeface="Times New Roman" panose="02020603050405020304" charset="0"/>
              </a:rPr>
              <a:t>(2)</a:t>
            </a:r>
            <a:r>
              <a:rPr lang="zh-CN" altLang="en-US" sz="2000">
                <a:latin typeface="Times New Roman" panose="02020603050405020304" charset="0"/>
              </a:rPr>
              <a:t>在提取出的前景中运用一个耦合距离场算法并且自动对神经结构进行重建。这其中应用到了两个基于力场的距离变换</a:t>
            </a:r>
            <a:r>
              <a:rPr lang="en-US" altLang="zh-CN" sz="2000">
                <a:latin typeface="Times New Roman" panose="02020603050405020304" charset="0"/>
              </a:rPr>
              <a:t>(DT)</a:t>
            </a:r>
            <a:r>
              <a:rPr lang="zh-CN" altLang="en-US" sz="2000">
                <a:latin typeface="Times New Roman" panose="02020603050405020304" charset="0"/>
              </a:rPr>
              <a:t>，一个对应</a:t>
            </a:r>
            <a:r>
              <a:rPr lang="en-US" altLang="zh-CN" sz="2000">
                <a:latin typeface="Times New Roman" panose="02020603050405020304" charset="0"/>
              </a:rPr>
              <a:t>‘</a:t>
            </a:r>
            <a:r>
              <a:rPr lang="zh-CN" altLang="en-US" sz="2000">
                <a:latin typeface="Times New Roman" panose="02020603050405020304" charset="0"/>
              </a:rPr>
              <a:t>压力</a:t>
            </a:r>
            <a:r>
              <a:rPr lang="en-US" altLang="zh-CN" sz="2000">
                <a:latin typeface="Times New Roman" panose="02020603050405020304" charset="0"/>
              </a:rPr>
              <a:t>’</a:t>
            </a:r>
            <a:r>
              <a:rPr lang="zh-CN" altLang="en-US" sz="2000">
                <a:latin typeface="Times New Roman" panose="02020603050405020304" charset="0"/>
              </a:rPr>
              <a:t>：代表从前景体素到背景的距离变换；另一个对应</a:t>
            </a:r>
            <a:r>
              <a:rPr lang="en-US" altLang="zh-CN" sz="2000">
                <a:latin typeface="Times New Roman" panose="02020603050405020304" charset="0"/>
              </a:rPr>
              <a:t>‘</a:t>
            </a:r>
            <a:r>
              <a:rPr lang="zh-CN" altLang="en-US" sz="2000">
                <a:latin typeface="Times New Roman" panose="02020603050405020304" charset="0"/>
              </a:rPr>
              <a:t>推力</a:t>
            </a:r>
            <a:r>
              <a:rPr lang="en-US" altLang="zh-CN" sz="2000">
                <a:latin typeface="Times New Roman" panose="02020603050405020304" charset="0"/>
              </a:rPr>
              <a:t>’</a:t>
            </a:r>
            <a:r>
              <a:rPr lang="zh-CN" altLang="en-US" sz="2000">
                <a:latin typeface="Times New Roman" panose="02020603050405020304" charset="0"/>
              </a:rPr>
              <a:t>：代表从前景体素到一个自动确定的种子点的距离变换。这两个力场的耦合可以沿着神经元的骨架快速的推动一个</a:t>
            </a:r>
            <a:r>
              <a:rPr lang="en-US" altLang="zh-CN" sz="2000">
                <a:latin typeface="Times New Roman" panose="02020603050405020304" charset="0"/>
              </a:rPr>
              <a:t>‘</a:t>
            </a:r>
            <a:r>
              <a:rPr lang="zh-CN" altLang="en-US" sz="2000">
                <a:latin typeface="Times New Roman" panose="02020603050405020304" charset="0"/>
              </a:rPr>
              <a:t>滚动球</a:t>
            </a:r>
            <a:r>
              <a:rPr lang="en-US" altLang="zh-CN" sz="2000">
                <a:latin typeface="Times New Roman" panose="02020603050405020304" charset="0"/>
              </a:rPr>
              <a:t>’</a:t>
            </a:r>
            <a:r>
              <a:rPr lang="zh-CN" altLang="en-US" sz="2000">
                <a:latin typeface="Times New Roman" panose="02020603050405020304" charset="0"/>
              </a:rPr>
              <a:t>来完成重建。下图中</a:t>
            </a:r>
            <a:r>
              <a:rPr lang="en-US" altLang="zh-CN" sz="2000">
                <a:latin typeface="Times New Roman" panose="02020603050405020304" charset="0"/>
              </a:rPr>
              <a:t>F1</a:t>
            </a:r>
            <a:r>
              <a:rPr lang="zh-CN" altLang="en-US" sz="2000">
                <a:latin typeface="Times New Roman" panose="02020603050405020304" charset="0"/>
              </a:rPr>
              <a:t>代表推力，</a:t>
            </a:r>
            <a:r>
              <a:rPr lang="en-US" altLang="zh-CN" sz="2000">
                <a:latin typeface="Times New Roman" panose="02020603050405020304" charset="0"/>
              </a:rPr>
              <a:t>F2</a:t>
            </a:r>
            <a:r>
              <a:rPr lang="zh-CN" altLang="en-US" sz="2000">
                <a:latin typeface="Times New Roman" panose="02020603050405020304" charset="0"/>
              </a:rPr>
              <a:t>代表压力。</a:t>
            </a:r>
          </a:p>
          <a:p>
            <a:pPr>
              <a:lnSpc>
                <a:spcPct val="120000"/>
              </a:lnSpc>
            </a:pPr>
            <a:endParaRPr lang="zh-CN" altLang="en-US" sz="2000">
              <a:latin typeface="Times New Roman" panose="02020603050405020304" charset="0"/>
            </a:endParaRPr>
          </a:p>
          <a:p>
            <a:pPr>
              <a:lnSpc>
                <a:spcPct val="120000"/>
              </a:lnSpc>
            </a:pPr>
            <a:endParaRPr lang="zh-CN" altLang="en-US" sz="2000">
              <a:latin typeface="Times New Roman" panose="02020603050405020304" charset="0"/>
            </a:endParaRPr>
          </a:p>
          <a:p>
            <a:pPr>
              <a:lnSpc>
                <a:spcPct val="120000"/>
              </a:lnSpc>
            </a:pPr>
            <a:endParaRPr lang="zh-CN" altLang="en-US" sz="2000">
              <a:latin typeface="Times New Roman" panose="02020603050405020304" charset="0"/>
            </a:endParaRPr>
          </a:p>
          <a:p>
            <a:pPr>
              <a:lnSpc>
                <a:spcPct val="120000"/>
              </a:lnSpc>
            </a:pPr>
            <a:endParaRPr lang="zh-CN" altLang="en-US" sz="2000">
              <a:latin typeface="Times New Roman" panose="02020603050405020304" charset="0"/>
            </a:endParaRPr>
          </a:p>
          <a:p>
            <a:pPr>
              <a:lnSpc>
                <a:spcPct val="120000"/>
              </a:lnSpc>
            </a:pPr>
            <a:endParaRPr lang="zh-CN" altLang="en-US" sz="2000">
              <a:latin typeface="Times New Roman" panose="02020603050405020304" charset="0"/>
            </a:endParaRPr>
          </a:p>
          <a:p>
            <a:pPr lvl="8">
              <a:lnSpc>
                <a:spcPct val="120000"/>
              </a:lnSpc>
            </a:pPr>
            <a:r>
              <a:rPr lang="en-US" altLang="zh-CN" sz="1280">
                <a:latin typeface="Times New Roman" panose="02020603050405020304" charset="0"/>
              </a:rPr>
              <a:t>(</a:t>
            </a:r>
            <a:r>
              <a:rPr lang="zh-CN" altLang="en-US" sz="1280">
                <a:latin typeface="Times New Roman" panose="02020603050405020304" charset="0"/>
              </a:rPr>
              <a:t>图</a:t>
            </a:r>
            <a:r>
              <a:rPr lang="en-US" altLang="zh-CN" sz="1280">
                <a:latin typeface="Times New Roman" panose="02020603050405020304" charset="0"/>
              </a:rPr>
              <a:t>1)</a:t>
            </a:r>
          </a:p>
          <a:p>
            <a:pPr marL="0" indent="0">
              <a:lnSpc>
                <a:spcPct val="120000"/>
              </a:lnSpc>
              <a:buNone/>
            </a:pPr>
            <a:endParaRPr lang="zh-CN" altLang="en-US" sz="2000">
              <a:latin typeface="Times New Roman" panose="02020603050405020304" charset="0"/>
            </a:endParaRPr>
          </a:p>
          <a:p>
            <a:pPr lvl="8">
              <a:lnSpc>
                <a:spcPct val="120000"/>
              </a:lnSpc>
            </a:pPr>
            <a:endParaRPr lang="en-US" altLang="zh-CN" sz="1280">
              <a:latin typeface="Times New Roman" panose="02020603050405020304" charset="0"/>
            </a:endParaRPr>
          </a:p>
        </p:txBody>
      </p:sp>
      <p:pic>
        <p:nvPicPr>
          <p:cNvPr id="5" name="图片 4"/>
          <p:cNvPicPr>
            <a:picLocks noChangeAspect="1"/>
          </p:cNvPicPr>
          <p:nvPr/>
        </p:nvPicPr>
        <p:blipFill>
          <a:blip r:embed="rId2">
            <a:clrChange>
              <a:clrFrom>
                <a:srgbClr val="FFFEFF">
                  <a:alpha val="100000"/>
                </a:srgbClr>
              </a:clrFrom>
              <a:clrTo>
                <a:srgbClr val="FFFEFF">
                  <a:alpha val="100000"/>
                  <a:alpha val="0"/>
                </a:srgbClr>
              </a:clrTo>
            </a:clrChange>
          </a:blip>
          <a:stretch>
            <a:fillRect/>
          </a:stretch>
        </p:blipFill>
        <p:spPr>
          <a:xfrm>
            <a:off x="3510915" y="3274060"/>
            <a:ext cx="5169535" cy="28352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683260"/>
          </a:xfrm>
        </p:spPr>
        <p:txBody>
          <a:bodyPr>
            <a:normAutofit fontScale="90000"/>
          </a:bodyPr>
          <a:lstStyle/>
          <a:p>
            <a:r>
              <a:rPr lang="en-US" altLang="zh-CN" b="1">
                <a:latin typeface="Times New Roman" panose="02020603050405020304" charset="0"/>
              </a:rPr>
              <a:t>Method</a:t>
            </a:r>
          </a:p>
        </p:txBody>
      </p:sp>
      <p:sp>
        <p:nvSpPr>
          <p:cNvPr id="4" name="内容占位符 3"/>
          <p:cNvSpPr>
            <a:spLocks noGrp="1"/>
          </p:cNvSpPr>
          <p:nvPr>
            <p:ph idx="1"/>
          </p:nvPr>
        </p:nvSpPr>
        <p:spPr>
          <a:xfrm>
            <a:off x="838200" y="1048385"/>
            <a:ext cx="10515600" cy="5128895"/>
          </a:xfrm>
        </p:spPr>
        <p:txBody>
          <a:bodyPr/>
          <a:lstStyle/>
          <a:p>
            <a:pPr>
              <a:lnSpc>
                <a:spcPct val="140000"/>
              </a:lnSpc>
            </a:pPr>
            <a:r>
              <a:rPr lang="zh-CN" altLang="en-US" sz="2000"/>
              <a:t>一个重建的神经元具备树形结构，并且可以看作是若干个神经片段的组合体。每一个片段是一个曲线结构。当一个神经元具有多个片段的时候，它们在分支点处链接。</a:t>
            </a:r>
          </a:p>
          <a:p>
            <a:pPr>
              <a:lnSpc>
                <a:spcPct val="140000"/>
              </a:lnSpc>
            </a:pPr>
            <a:r>
              <a:rPr lang="zh-CN" altLang="en-US" sz="2000"/>
              <a:t>因此要完成一个神经元的重建：有两个关键部分</a:t>
            </a:r>
          </a:p>
          <a:p>
            <a:pPr>
              <a:lnSpc>
                <a:spcPct val="140000"/>
              </a:lnSpc>
            </a:pPr>
            <a:r>
              <a:rPr lang="zh-CN" altLang="en-US" sz="2000"/>
              <a:t>A：确定神经元的骨架，及重建节点的有序序列。</a:t>
            </a:r>
          </a:p>
          <a:p>
            <a:pPr>
              <a:lnSpc>
                <a:spcPct val="140000"/>
              </a:lnSpc>
            </a:pPr>
            <a:r>
              <a:rPr lang="zh-CN" altLang="en-US" sz="2000"/>
              <a:t>B：每个节点的直径估计。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7515" y="1710055"/>
            <a:ext cx="11256010" cy="1469390"/>
          </a:xfrm>
        </p:spPr>
        <p:txBody>
          <a:bodyPr>
            <a:normAutofit fontScale="90000"/>
          </a:bodyPr>
          <a:lstStyle/>
          <a:p>
            <a:pPr algn="ctr"/>
            <a:r>
              <a:rPr lang="zh-CN" altLang="en-US" sz="4000" b="1">
                <a:latin typeface="Times New Roman" panose="02020603050405020304" charset="0"/>
                <a:sym typeface="+mn-ea"/>
              </a:rPr>
              <a:t>Automatic 3D neuron tracing using all-path pruning</a:t>
            </a:r>
            <a:br>
              <a:rPr lang="zh-CN" altLang="en-US" sz="4000">
                <a:latin typeface="Times New Roman" panose="02020603050405020304" charset="0"/>
              </a:rPr>
            </a:br>
            <a:endParaRPr lang="zh-CN" altLang="en-US" sz="4000">
              <a:latin typeface="Times New Roman" panose="02020603050405020304" charset="0"/>
            </a:endParaRPr>
          </a:p>
        </p:txBody>
      </p:sp>
      <p:sp>
        <p:nvSpPr>
          <p:cNvPr id="3" name="文本占位符 2"/>
          <p:cNvSpPr>
            <a:spLocks noGrp="1"/>
          </p:cNvSpPr>
          <p:nvPr>
            <p:ph type="body" idx="1"/>
          </p:nvPr>
        </p:nvSpPr>
        <p:spPr>
          <a:xfrm>
            <a:off x="838200" y="3179128"/>
            <a:ext cx="10515600" cy="1500187"/>
          </a:xfrm>
        </p:spPr>
        <p:txBody>
          <a:bodyPr>
            <a:normAutofit/>
          </a:bodyPr>
          <a:lstStyle/>
          <a:p>
            <a:endParaRPr lang="zh-CN" altLang="en-US" sz="2000">
              <a:latin typeface="Times New Roman" panose="02020603050405020304" charset="0"/>
            </a:endParaRPr>
          </a:p>
          <a:p>
            <a:pPr algn="ctr"/>
            <a:r>
              <a:rPr lang="zh-CN" altLang="en-US" sz="2000" b="1">
                <a:latin typeface="Times New Roman" panose="02020603050405020304" charset="0"/>
              </a:rPr>
              <a:t>Hanchuan Peng∗, Fuhui Long and Gene Myers</a:t>
            </a:r>
          </a:p>
          <a:p>
            <a:pPr algn="ctr">
              <a:lnSpc>
                <a:spcPct val="170000"/>
              </a:lnSpc>
            </a:pPr>
            <a:r>
              <a:rPr lang="zh-CN" altLang="en-US" sz="2000" b="1">
                <a:latin typeface="Times New Roman" panose="02020603050405020304" charset="0"/>
              </a:rPr>
              <a:t>Janelia Farm Research Campus, Howard Hughes Medical Institute, Ashburn, VA 20147, USA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r>
              <a:rPr lang="zh-CN" altLang="en-US"/>
              <a:t>该算法主要包括三个步骤：</a:t>
            </a:r>
          </a:p>
          <a:p>
            <a:pPr>
              <a:lnSpc>
                <a:spcPct val="170000"/>
              </a:lnSpc>
            </a:pPr>
            <a:r>
              <a:rPr lang="zh-CN" altLang="en-US" sz="2000">
                <a:latin typeface="Times New Roman" panose="02020603050405020304" charset="0"/>
              </a:rPr>
              <a:t>Step 1：增强图像中的线状结构，并且用自适应阈值法去除神经元的背景和噪音。</a:t>
            </a:r>
          </a:p>
          <a:p>
            <a:pPr>
              <a:lnSpc>
                <a:spcPct val="170000"/>
              </a:lnSpc>
            </a:pPr>
            <a:r>
              <a:rPr lang="zh-CN" altLang="en-US" sz="2000">
                <a:latin typeface="Times New Roman" panose="02020603050405020304" charset="0"/>
              </a:rPr>
              <a:t>Step 2：利用耦合距离场对神经元进行骨架化。</a:t>
            </a:r>
          </a:p>
          <a:p>
            <a:pPr>
              <a:lnSpc>
                <a:spcPct val="170000"/>
              </a:lnSpc>
            </a:pPr>
            <a:r>
              <a:rPr lang="zh-CN" altLang="en-US" sz="2000">
                <a:latin typeface="Times New Roman" panose="02020603050405020304" charset="0"/>
              </a:rPr>
              <a:t>Step 3：将追踪到的神经元的多个空间断开的片段组装到最终结果中。</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700405"/>
          </a:xfrm>
        </p:spPr>
        <p:txBody>
          <a:bodyPr>
            <a:normAutofit fontScale="90000"/>
          </a:bodyPr>
          <a:lstStyle/>
          <a:p>
            <a:r>
              <a:rPr lang="zh-CN" altLang="en-US" b="1">
                <a:latin typeface="Times New Roman" panose="02020603050405020304" charset="0"/>
              </a:rPr>
              <a:t>Preprocessing: extraction of neuron signal</a:t>
            </a:r>
          </a:p>
        </p:txBody>
      </p:sp>
      <p:sp>
        <p:nvSpPr>
          <p:cNvPr id="5" name="内容占位符 4"/>
          <p:cNvSpPr>
            <a:spLocks noGrp="1"/>
          </p:cNvSpPr>
          <p:nvPr>
            <p:ph idx="1"/>
          </p:nvPr>
        </p:nvSpPr>
        <p:spPr>
          <a:xfrm>
            <a:off x="838200" y="1312545"/>
            <a:ext cx="10515600" cy="4864735"/>
          </a:xfrm>
        </p:spPr>
        <p:txBody>
          <a:bodyPr/>
          <a:lstStyle/>
          <a:p>
            <a:pPr>
              <a:lnSpc>
                <a:spcPct val="120000"/>
              </a:lnSpc>
            </a:pPr>
            <a:r>
              <a:rPr lang="zh-CN" altLang="en-US" sz="2000">
                <a:latin typeface="Times New Roman" panose="02020603050405020304" charset="0"/>
              </a:rPr>
              <a:t>由于，神经元段像一条线或一根管子，所以，图像噪声的各向异性滤波器可以增强图像中的神经元信号。运用非线性各向异性滤波器进行信号增强，其次是自动阈值化。</a:t>
            </a:r>
          </a:p>
          <a:p>
            <a:pPr>
              <a:lnSpc>
                <a:spcPct val="120000"/>
              </a:lnSpc>
            </a:pPr>
            <a:r>
              <a:rPr lang="zh-CN" altLang="en-US" sz="2000">
                <a:latin typeface="Times New Roman" panose="02020603050405020304" charset="0"/>
              </a:rPr>
              <a:t>各向异性滤波的关键思想是计算图像特征，表示局部图像区域的取向偏好。我们遵循经典的基于Hessian矩阵的方法，它检测图像中的曲线结构。海森矩阵是一个实对称矩阵，值得注意的是，Hessian方法已经在医学图像计算中得到了很好的应用，尤其是血管增强和分割。</a:t>
            </a:r>
          </a:p>
          <a:p>
            <a:pPr>
              <a:lnSpc>
                <a:spcPct val="120000"/>
              </a:lnSpc>
            </a:pPr>
            <a:r>
              <a:rPr lang="zh-CN" altLang="en-US" sz="2000">
                <a:latin typeface="Times New Roman" panose="02020603050405020304" charset="0"/>
              </a:rPr>
              <a:t>u</a:t>
            </a:r>
            <a:r>
              <a:rPr lang="en-US" altLang="zh-CN" sz="2000">
                <a:latin typeface="Times New Roman" panose="02020603050405020304" charset="0"/>
              </a:rPr>
              <a:t>(x,y,z)</a:t>
            </a:r>
            <a:r>
              <a:rPr lang="zh-CN" altLang="en-US" sz="2000">
                <a:latin typeface="Times New Roman" panose="02020603050405020304" charset="0"/>
              </a:rPr>
              <a:t>代表一个图像，其中x</a:t>
            </a:r>
            <a:r>
              <a:rPr lang="en-US" altLang="zh-CN" sz="2000">
                <a:latin typeface="Times New Roman" panose="02020603050405020304" charset="0"/>
              </a:rPr>
              <a:t>,y,z</a:t>
            </a:r>
            <a:r>
              <a:rPr lang="zh-CN" altLang="en-US" sz="2000">
                <a:latin typeface="Times New Roman" panose="02020603050405020304" charset="0"/>
              </a:rPr>
              <a:t>是空间坐标。用       表示图像强度梯度。滤波之后的图像强度值为</a:t>
            </a:r>
            <a:r>
              <a:rPr lang="en-US" altLang="zh-CN" sz="2000">
                <a:latin typeface="Times New Roman" panose="02020603050405020304" charset="0"/>
              </a:rPr>
              <a:t>			   </a:t>
            </a:r>
            <a:r>
              <a:rPr lang="zh-CN" altLang="en-US" sz="2000">
                <a:latin typeface="Times New Roman" panose="02020603050405020304" charset="0"/>
              </a:rPr>
              <a:t>。</a:t>
            </a:r>
            <a:r>
              <a:rPr sz="2000">
                <a:latin typeface="Times New Roman" panose="02020603050405020304" charset="0"/>
              </a:rPr>
              <a:t>函数f</a:t>
            </a:r>
            <a:r>
              <a:rPr lang="en-US" sz="2000">
                <a:latin typeface="Times New Roman" panose="02020603050405020304" charset="0"/>
              </a:rPr>
              <a:t>(u)</a:t>
            </a:r>
            <a:r>
              <a:rPr sz="2000">
                <a:latin typeface="Times New Roman" panose="02020603050405020304" charset="0"/>
              </a:rPr>
              <a:t>是使用每个图像像素</a:t>
            </a:r>
            <a:r>
              <a:rPr lang="en-US" sz="2000">
                <a:latin typeface="Times New Roman" panose="02020603050405020304" charset="0"/>
              </a:rPr>
              <a:t>u</a:t>
            </a:r>
            <a:r>
              <a:rPr sz="2000">
                <a:latin typeface="Times New Roman" panose="02020603050405020304" charset="0"/>
              </a:rPr>
              <a:t>的Hessian矩阵来定义的。</a:t>
            </a:r>
          </a:p>
        </p:txBody>
      </p:sp>
      <p:graphicFrame>
        <p:nvGraphicFramePr>
          <p:cNvPr id="6" name="对象 5">
            <a:hlinkClick r:id="" action="ppaction://ole?verb=0"/>
          </p:cNvPr>
          <p:cNvGraphicFramePr>
            <a:graphicFrameLocks noChangeAspect="1"/>
          </p:cNvGraphicFramePr>
          <p:nvPr/>
        </p:nvGraphicFramePr>
        <p:xfrm>
          <a:off x="6486525" y="3393440"/>
          <a:ext cx="537845" cy="394970"/>
        </p:xfrm>
        <a:graphic>
          <a:graphicData uri="http://schemas.openxmlformats.org/presentationml/2006/ole">
            <mc:AlternateContent xmlns:mc="http://schemas.openxmlformats.org/markup-compatibility/2006">
              <mc:Choice xmlns:v="urn:schemas-microsoft-com:vml" Requires="v">
                <p:oleObj spid="_x0000_s4098" r:id="rId3" imgW="241300" imgH="177165" progId="Equation.KSEE3">
                  <p:embed/>
                </p:oleObj>
              </mc:Choice>
              <mc:Fallback>
                <p:oleObj r:id="rId3" imgW="241300" imgH="177165" progId="Equation.KSEE3">
                  <p:embed/>
                  <p:pic>
                    <p:nvPicPr>
                      <p:cNvPr id="0" name="图片 1024"/>
                      <p:cNvPicPr/>
                      <p:nvPr/>
                    </p:nvPicPr>
                    <p:blipFill>
                      <a:blip r:embed="rId4"/>
                      <a:stretch>
                        <a:fillRect/>
                      </a:stretch>
                    </p:blipFill>
                    <p:spPr>
                      <a:xfrm>
                        <a:off x="6486525" y="3393440"/>
                        <a:ext cx="537845" cy="394970"/>
                      </a:xfrm>
                      <a:prstGeom prst="rect">
                        <a:avLst/>
                      </a:prstGeom>
                    </p:spPr>
                  </p:pic>
                </p:oleObj>
              </mc:Fallback>
            </mc:AlternateContent>
          </a:graphicData>
        </a:graphic>
      </p:graphicFrame>
      <p:pic>
        <p:nvPicPr>
          <p:cNvPr id="7" name="图片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979295" y="3788410"/>
            <a:ext cx="2681605" cy="398780"/>
          </a:xfrm>
          <a:prstGeom prst="rect">
            <a:avLst/>
          </a:prstGeom>
        </p:spPr>
      </p:pic>
      <p:pic>
        <p:nvPicPr>
          <p:cNvPr id="8" name="图片 7"/>
          <p:cNvPicPr>
            <a:picLocks noChangeAspect="1"/>
          </p:cNvPicPr>
          <p:nvPr/>
        </p:nvPicPr>
        <p:blipFill>
          <a:blip r:embed="rId6"/>
          <a:stretch>
            <a:fillRect/>
          </a:stretch>
        </p:blipFill>
        <p:spPr>
          <a:xfrm>
            <a:off x="4397375" y="4339590"/>
            <a:ext cx="3396615" cy="131889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a:lnSpc>
                <a:spcPct val="140000"/>
              </a:lnSpc>
            </a:pPr>
            <a:r>
              <a:rPr lang="zh-CN" altLang="en-US" sz="2000">
                <a:latin typeface="Times New Roman" panose="02020603050405020304" charset="0"/>
              </a:rPr>
              <a:t>信号增强完成后使用全局阈值法提取神经信号。阈值确定过程如下：</a:t>
            </a:r>
          </a:p>
          <a:p>
            <a:pPr>
              <a:lnSpc>
                <a:spcPct val="140000"/>
              </a:lnSpc>
            </a:pPr>
            <a:r>
              <a:rPr lang="en-US" altLang="zh-CN" sz="2000">
                <a:latin typeface="Times New Roman" panose="02020603050405020304" charset="0"/>
              </a:rPr>
              <a:t>(1)</a:t>
            </a:r>
            <a:r>
              <a:rPr lang="zh-CN" altLang="en-US" sz="2000">
                <a:latin typeface="Times New Roman" panose="02020603050405020304" charset="0"/>
              </a:rPr>
              <a:t>首先，将平均图像强度作为候选阈值。使用这个候选阈值将图像分成两部分：具有较高</a:t>
            </a:r>
            <a:r>
              <a:rPr lang="zh-CN" altLang="en-US" sz="2000">
                <a:latin typeface="Times New Roman" panose="02020603050405020304" charset="0"/>
                <a:sym typeface="+mn-ea"/>
              </a:rPr>
              <a:t>像素强度的部分</a:t>
            </a:r>
            <a:r>
              <a:rPr lang="zh-CN" altLang="en-US" sz="2000">
                <a:latin typeface="Times New Roman" panose="02020603050405020304" charset="0"/>
              </a:rPr>
              <a:t>和较低</a:t>
            </a:r>
            <a:r>
              <a:rPr lang="zh-CN" altLang="en-US" sz="2000">
                <a:latin typeface="Times New Roman" panose="02020603050405020304" charset="0"/>
                <a:sym typeface="+mn-ea"/>
              </a:rPr>
              <a:t>像素</a:t>
            </a:r>
            <a:r>
              <a:rPr lang="zh-CN" altLang="en-US" sz="2000">
                <a:latin typeface="Times New Roman" panose="02020603050405020304" charset="0"/>
              </a:rPr>
              <a:t>强度的部分。</a:t>
            </a:r>
          </a:p>
          <a:p>
            <a:pPr>
              <a:lnSpc>
                <a:spcPct val="140000"/>
              </a:lnSpc>
            </a:pPr>
            <a:r>
              <a:rPr lang="en-US" altLang="zh-CN" sz="2000">
                <a:latin typeface="Times New Roman" panose="02020603050405020304" charset="0"/>
              </a:rPr>
              <a:t>(2)</a:t>
            </a:r>
            <a:r>
              <a:rPr lang="zh-CN" altLang="en-US" sz="2000">
                <a:latin typeface="Times New Roman" panose="02020603050405020304" charset="0"/>
              </a:rPr>
              <a:t>然后，我们计算这两个部分的两个平均强度值的平均值，并将其作为一个新的候选阈值。重复这个过程直到候选阈值不再改变。该收敛阈值被用作最终全局阈值：任何图像强度高于该阈值的图像像素都是“图像前景”的一部分，并且被假定为包含神经元信号。</a:t>
            </a:r>
          </a:p>
          <a:p>
            <a:pPr>
              <a:lnSpc>
                <a:spcPct val="140000"/>
              </a:lnSpc>
            </a:pPr>
            <a:r>
              <a:rPr lang="en-US" altLang="zh-CN" sz="2000">
                <a:latin typeface="Times New Roman" panose="02020603050405020304" charset="0"/>
              </a:rPr>
              <a:t>(3)</a:t>
            </a:r>
            <a:r>
              <a:rPr lang="zh-CN" altLang="en-US" sz="2000">
                <a:latin typeface="Times New Roman" panose="02020603050405020304" charset="0"/>
              </a:rPr>
              <a:t>最后，由于3D提取的图像前景可以包含多个神经突触区域和噪声，神经元重建是在各个区域中进行的，通过后处理将其“缝合”在一起。丢弃非常小的碎片（小于10像素）去除图像前景中仍然存在的噪声。</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692150"/>
          </a:xfrm>
        </p:spPr>
        <p:txBody>
          <a:bodyPr>
            <a:normAutofit fontScale="90000"/>
          </a:bodyPr>
          <a:lstStyle/>
          <a:p>
            <a:r>
              <a:rPr lang="zh-CN" altLang="en-US" b="1">
                <a:latin typeface="Times New Roman" panose="02020603050405020304" charset="0"/>
              </a:rPr>
              <a:t>Neuron tracing using coupled distance fields</a:t>
            </a:r>
          </a:p>
        </p:txBody>
      </p:sp>
      <p:sp>
        <p:nvSpPr>
          <p:cNvPr id="4" name="内容占位符 3"/>
          <p:cNvSpPr>
            <a:spLocks noGrp="1"/>
          </p:cNvSpPr>
          <p:nvPr>
            <p:ph idx="1"/>
          </p:nvPr>
        </p:nvSpPr>
        <p:spPr>
          <a:xfrm>
            <a:off x="838200" y="1295400"/>
            <a:ext cx="10515600" cy="4881880"/>
          </a:xfrm>
        </p:spPr>
        <p:txBody>
          <a:bodyPr/>
          <a:lstStyle/>
          <a:p>
            <a:pPr>
              <a:lnSpc>
                <a:spcPct val="120000"/>
              </a:lnSpc>
            </a:pPr>
            <a:r>
              <a:rPr lang="zh-CN" altLang="en-US" sz="2000">
                <a:latin typeface="Times New Roman" panose="02020603050405020304" charset="0"/>
              </a:rPr>
              <a:t>如图</a:t>
            </a:r>
            <a:r>
              <a:rPr lang="en-US" altLang="zh-CN" sz="2000">
                <a:latin typeface="Times New Roman" panose="02020603050405020304" charset="0"/>
              </a:rPr>
              <a:t>1</a:t>
            </a:r>
            <a:r>
              <a:rPr lang="zh-CN" altLang="en-US" sz="2000">
                <a:latin typeface="Times New Roman" panose="02020603050405020304" charset="0"/>
              </a:rPr>
              <a:t>所示，神经元片段的骨架基本上是这个片段的中轴线。</a:t>
            </a:r>
          </a:p>
          <a:p>
            <a:pPr>
              <a:lnSpc>
                <a:spcPct val="120000"/>
              </a:lnSpc>
            </a:pPr>
            <a:r>
              <a:rPr lang="zh-CN" altLang="en-US" sz="2000">
                <a:latin typeface="Times New Roman" panose="02020603050405020304" charset="0"/>
              </a:rPr>
              <a:t>为了恢复中轴，本文提出了一种简单的方法。</a:t>
            </a:r>
          </a:p>
          <a:p>
            <a:pPr>
              <a:lnSpc>
                <a:spcPct val="120000"/>
              </a:lnSpc>
            </a:pPr>
            <a:r>
              <a:rPr lang="zh-CN" altLang="en-US" sz="2000">
                <a:latin typeface="Times New Roman" panose="02020603050405020304" charset="0"/>
                <a:sym typeface="+mn-ea"/>
              </a:rPr>
              <a:t>R中的每个图像像素被定义为</a:t>
            </a:r>
            <a:r>
              <a:rPr lang="zh-CN" altLang="en-US" sz="2000">
                <a:latin typeface="Times New Roman" panose="02020603050405020304" charset="0"/>
              </a:rPr>
              <a:t>图像区域R相对于另一图像区域T的距离变换，用到T的最短距离代替强度。典型地，T被选择为图像背景，但是它也可以被选择为任何特定的图像像素。</a:t>
            </a:r>
          </a:p>
          <a:p>
            <a:pPr>
              <a:lnSpc>
                <a:spcPct val="120000"/>
              </a:lnSpc>
            </a:pPr>
            <a:r>
              <a:rPr lang="zh-CN" altLang="en-US" sz="2000">
                <a:latin typeface="Times New Roman" panose="02020603050405020304" charset="0"/>
              </a:rPr>
              <a:t>在神经元片段相对于任意选择的种子位置的距离变换中，在神经元片段的尖端处，距离变换的像素强度具有比附近前景像素更大的值。换言之，神经元结构中的任何尖端/端点在该距离场中的边界像素上都具有局部最大值。在神经元片段到图像背景的距离变换中，边界像素值为1，骨架点将形成局部最大值的脊线，脊的提取将使神经元节段骨架化。</a:t>
            </a:r>
          </a:p>
          <a:p>
            <a:pPr>
              <a:lnSpc>
                <a:spcPct val="120000"/>
              </a:lnSpc>
            </a:pPr>
            <a:r>
              <a:rPr lang="zh-CN" altLang="en-US" sz="2000">
                <a:latin typeface="Times New Roman" panose="02020603050405020304" charset="0"/>
              </a:rPr>
              <a:t>使用骨架点处的压力场值作为骨架点处半径估计的相应值。</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noAutofit/>
          </a:bodyPr>
          <a:lstStyle/>
          <a:p>
            <a:r>
              <a:rPr lang="zh-CN" altLang="en-US" sz="3200" b="1">
                <a:latin typeface="Times New Roman" panose="02020603050405020304" charset="0"/>
              </a:rPr>
              <a:t>Post-processing: produce the complete reconstruction</a:t>
            </a:r>
          </a:p>
        </p:txBody>
      </p:sp>
      <p:sp>
        <p:nvSpPr>
          <p:cNvPr id="3" name="内容占位符 2"/>
          <p:cNvSpPr>
            <a:spLocks noGrp="1"/>
          </p:cNvSpPr>
          <p:nvPr>
            <p:ph idx="1"/>
          </p:nvPr>
        </p:nvSpPr>
        <p:spPr>
          <a:xfrm>
            <a:off x="838200" y="1345565"/>
            <a:ext cx="10515600" cy="4831715"/>
          </a:xfrm>
        </p:spPr>
        <p:txBody>
          <a:bodyPr/>
          <a:lstStyle/>
          <a:p>
            <a:r>
              <a:rPr lang="en-US" altLang="zh-CN" sz="2000">
                <a:latin typeface="Times New Roman" panose="02020603050405020304" charset="0"/>
              </a:rPr>
              <a:t>step2</a:t>
            </a:r>
            <a:r>
              <a:rPr lang="zh-CN" altLang="en-US" sz="2000">
                <a:latin typeface="Times New Roman" panose="02020603050405020304" charset="0"/>
              </a:rPr>
              <a:t>中的神经元跟踪算法可以返回一个单一的3D连接神经元区域的树状结构。</a:t>
            </a:r>
          </a:p>
          <a:p>
            <a:r>
              <a:rPr lang="en-US" altLang="zh-CN" sz="2000">
                <a:latin typeface="Times New Roman" panose="02020603050405020304" charset="0"/>
              </a:rPr>
              <a:t>step1</a:t>
            </a:r>
            <a:r>
              <a:rPr lang="zh-CN" altLang="en-US" sz="2000">
                <a:latin typeface="Times New Roman" panose="02020603050405020304" charset="0"/>
              </a:rPr>
              <a:t>产生多个空间分离的神经元区域的情况下，我们将有多个神经元树。这些碎片需要组装成一个完整的重建。由于两个断开的神经元区域之间的间隙通常很小；只有邻近的片段之间的距离小于最近的节点半径的两倍的时候，连接两个片段。</a:t>
            </a:r>
          </a:p>
          <a:p>
            <a:r>
              <a:rPr lang="zh-CN" altLang="en-US" sz="2000">
                <a:latin typeface="Times New Roman" panose="02020603050405020304" charset="0"/>
              </a:rPr>
              <a:t>然后，使用任意选择的“根”位置（通常是SWC表示中的第一叶节点）对所有神经元重构节点的顺序（即父-子关系）进行排序。</a:t>
            </a:r>
          </a:p>
          <a:p>
            <a:r>
              <a:rPr lang="zh-CN" altLang="en-US" sz="2000">
                <a:latin typeface="Times New Roman" panose="02020603050405020304" charset="0"/>
              </a:rPr>
              <a:t>最后，修剪长度小于两个像素的非常短的分支，完成重建。</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669925"/>
          </a:xfrm>
        </p:spPr>
        <p:txBody>
          <a:bodyPr/>
          <a:lstStyle/>
          <a:p>
            <a:r>
              <a:rPr lang="en-US" altLang="zh-CN" sz="2800">
                <a:latin typeface="Times New Roman" panose="02020603050405020304" charset="0"/>
                <a:sym typeface="+mn-ea"/>
              </a:rPr>
              <a:t>1</a:t>
            </a:r>
            <a:r>
              <a:rPr lang="zh-CN" altLang="en-US" sz="2800">
                <a:latin typeface="Times New Roman" panose="02020603050405020304" charset="0"/>
                <a:sym typeface="+mn-ea"/>
              </a:rPr>
              <a:t>、</a:t>
            </a:r>
            <a:r>
              <a:rPr lang="en-US" altLang="zh-CN" sz="2800">
                <a:latin typeface="Times New Roman" panose="02020603050405020304" charset="0"/>
                <a:sym typeface="+mn-ea"/>
              </a:rPr>
              <a:t>DF-tracing</a:t>
            </a:r>
            <a:r>
              <a:rPr lang="zh-CN" altLang="en-US" sz="2800">
                <a:latin typeface="Times New Roman" panose="02020603050405020304" charset="0"/>
                <a:sym typeface="+mn-ea"/>
              </a:rPr>
              <a:t>插件的基本使用简介</a:t>
            </a:r>
          </a:p>
        </p:txBody>
      </p:sp>
      <p:sp>
        <p:nvSpPr>
          <p:cNvPr id="5" name="文本占位符 4"/>
          <p:cNvSpPr>
            <a:spLocks noGrp="1"/>
          </p:cNvSpPr>
          <p:nvPr>
            <p:ph type="body" idx="1"/>
          </p:nvPr>
        </p:nvSpPr>
        <p:spPr>
          <a:xfrm>
            <a:off x="388620" y="1336675"/>
            <a:ext cx="5400675" cy="470535"/>
          </a:xfrm>
        </p:spPr>
        <p:txBody>
          <a:bodyPr>
            <a:normAutofit fontScale="70000"/>
          </a:bodyPr>
          <a:lstStyle/>
          <a:p>
            <a:r>
              <a:rPr lang="zh-CN" altLang="en-US"/>
              <a:t>首先点击</a:t>
            </a:r>
            <a:r>
              <a:rPr lang="en-US" altLang="zh-CN">
                <a:latin typeface="Times New Roman" panose="02020603050405020304" charset="0"/>
              </a:rPr>
              <a:t>Vaa3D</a:t>
            </a:r>
            <a:r>
              <a:rPr lang="zh-CN" altLang="en-US"/>
              <a:t>上方共菜单栏的</a:t>
            </a:r>
            <a:r>
              <a:rPr lang="en-US" altLang="zh-CN">
                <a:latin typeface="Times New Roman" panose="02020603050405020304" charset="0"/>
              </a:rPr>
              <a:t>Plug-In</a:t>
            </a:r>
            <a:r>
              <a:rPr lang="zh-CN" altLang="en-US"/>
              <a:t>选项</a:t>
            </a:r>
          </a:p>
        </p:txBody>
      </p:sp>
      <p:pic>
        <p:nvPicPr>
          <p:cNvPr id="11" name="内容占位符 10" descr=")[DYDDTN$OL2EGGMSMOH}@D"/>
          <p:cNvPicPr>
            <a:picLocks noGrp="1" noChangeAspect="1"/>
          </p:cNvPicPr>
          <p:nvPr>
            <p:ph sz="half" idx="2"/>
          </p:nvPr>
        </p:nvPicPr>
        <p:blipFill>
          <a:blip r:embed="rId2"/>
          <a:stretch>
            <a:fillRect/>
          </a:stretch>
        </p:blipFill>
        <p:spPr>
          <a:xfrm>
            <a:off x="388620" y="2111375"/>
            <a:ext cx="5400675" cy="3808730"/>
          </a:xfrm>
          <a:prstGeom prst="rect">
            <a:avLst/>
          </a:prstGeom>
        </p:spPr>
      </p:pic>
      <p:sp>
        <p:nvSpPr>
          <p:cNvPr id="7" name="文本占位符 6"/>
          <p:cNvSpPr>
            <a:spLocks noGrp="1"/>
          </p:cNvSpPr>
          <p:nvPr>
            <p:ph type="body" sz="quarter" idx="3"/>
          </p:nvPr>
        </p:nvSpPr>
        <p:spPr>
          <a:xfrm>
            <a:off x="6007100" y="1336675"/>
            <a:ext cx="5427345" cy="470535"/>
          </a:xfrm>
        </p:spPr>
        <p:txBody>
          <a:bodyPr>
            <a:normAutofit fontScale="90000"/>
          </a:bodyPr>
          <a:lstStyle/>
          <a:p>
            <a:r>
              <a:rPr lang="zh-CN" altLang="en-US"/>
              <a:t>然后点击下拉列表中的</a:t>
            </a:r>
            <a:r>
              <a:rPr lang="en-US" altLang="zh-CN">
                <a:latin typeface="Times New Roman" panose="02020603050405020304" charset="0"/>
              </a:rPr>
              <a:t>neuron_tracing</a:t>
            </a:r>
          </a:p>
        </p:txBody>
      </p:sp>
      <p:pic>
        <p:nvPicPr>
          <p:cNvPr id="12" name="内容占位符 11" descr="2F_R9)[YJQBP719J`Y4K)(4"/>
          <p:cNvPicPr>
            <a:picLocks noGrp="1" noChangeAspect="1"/>
          </p:cNvPicPr>
          <p:nvPr>
            <p:ph sz="quarter" idx="4"/>
          </p:nvPr>
        </p:nvPicPr>
        <p:blipFill>
          <a:blip r:embed="rId3"/>
          <a:stretch>
            <a:fillRect/>
          </a:stretch>
        </p:blipFill>
        <p:spPr>
          <a:xfrm>
            <a:off x="8093075" y="1882140"/>
            <a:ext cx="1408430" cy="4739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zh-CN" altLang="en-US"/>
              <a:t>随后会出现现有的</a:t>
            </a:r>
            <a:r>
              <a:rPr lang="en-US" altLang="zh-CN">
                <a:latin typeface="Times New Roman" panose="02020603050405020304" charset="0"/>
              </a:rPr>
              <a:t>tracing</a:t>
            </a:r>
            <a:r>
              <a:rPr lang="zh-CN" altLang="en-US"/>
              <a:t>插件列表如下</a:t>
            </a:r>
          </a:p>
          <a:p>
            <a:endParaRPr lang="zh-CN" altLang="en-US"/>
          </a:p>
        </p:txBody>
      </p:sp>
      <p:pic>
        <p:nvPicPr>
          <p:cNvPr id="5" name="图片 4"/>
          <p:cNvPicPr>
            <a:picLocks noChangeAspect="1"/>
          </p:cNvPicPr>
          <p:nvPr/>
        </p:nvPicPr>
        <p:blipFill>
          <a:blip r:embed="rId2"/>
          <a:stretch>
            <a:fillRect/>
          </a:stretch>
        </p:blipFill>
        <p:spPr>
          <a:xfrm>
            <a:off x="5140325" y="1127125"/>
            <a:ext cx="1910715" cy="55645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559435"/>
          </a:xfrm>
        </p:spPr>
        <p:txBody>
          <a:bodyPr>
            <a:normAutofit fontScale="90000"/>
          </a:bodyPr>
          <a:lstStyle/>
          <a:p>
            <a:br>
              <a:rPr lang="zh-CN" altLang="en-US">
                <a:sym typeface="+mn-ea"/>
              </a:rPr>
            </a:br>
            <a:r>
              <a:rPr lang="zh-CN" altLang="en-US" sz="2800">
                <a:sym typeface="+mn-ea"/>
              </a:rPr>
              <a:t>接下来对具体的插件进行介绍</a:t>
            </a:r>
            <a:br>
              <a:rPr lang="zh-CN" altLang="en-US"/>
            </a:br>
            <a:endParaRPr lang="zh-CN" altLang="en-US"/>
          </a:p>
        </p:txBody>
      </p:sp>
      <p:sp>
        <p:nvSpPr>
          <p:cNvPr id="4" name="内容占位符 3"/>
          <p:cNvSpPr>
            <a:spLocks noGrp="1"/>
          </p:cNvSpPr>
          <p:nvPr>
            <p:ph sz="half" idx="1"/>
          </p:nvPr>
        </p:nvSpPr>
        <p:spPr>
          <a:xfrm>
            <a:off x="838200" y="1034415"/>
            <a:ext cx="5181600" cy="5142865"/>
          </a:xfrm>
        </p:spPr>
        <p:txBody>
          <a:bodyPr/>
          <a:lstStyle/>
          <a:p>
            <a:r>
              <a:rPr lang="en-US" altLang="zh-CN" sz="2000">
                <a:latin typeface="Times New Roman" panose="02020603050405020304" charset="0"/>
                <a:sym typeface="+mn-ea"/>
              </a:rPr>
              <a:t>APP2</a:t>
            </a:r>
            <a:r>
              <a:rPr lang="zh-CN" altLang="en-US" sz="2000">
                <a:latin typeface="Times New Roman" panose="02020603050405020304" charset="0"/>
                <a:sym typeface="+mn-ea"/>
              </a:rPr>
              <a:t>的开启方式如下图示</a:t>
            </a:r>
          </a:p>
          <a:p>
            <a:endParaRPr lang="zh-CN" altLang="en-US"/>
          </a:p>
        </p:txBody>
      </p:sp>
      <p:sp>
        <p:nvSpPr>
          <p:cNvPr id="5" name="内容占位符 4"/>
          <p:cNvSpPr>
            <a:spLocks noGrp="1"/>
          </p:cNvSpPr>
          <p:nvPr>
            <p:ph sz="half" idx="2"/>
          </p:nvPr>
        </p:nvSpPr>
        <p:spPr>
          <a:xfrm>
            <a:off x="6172200" y="1034415"/>
            <a:ext cx="5181600" cy="5142865"/>
          </a:xfrm>
        </p:spPr>
        <p:txBody>
          <a:bodyPr/>
          <a:lstStyle/>
          <a:p>
            <a:r>
              <a:rPr lang="zh-CN" altLang="en-US" sz="2000"/>
              <a:t>使用指南</a:t>
            </a:r>
          </a:p>
          <a:p>
            <a:r>
              <a:rPr lang="zh-CN" altLang="en-US" sz="2000"/>
              <a:t>首先需要在</a:t>
            </a:r>
            <a:r>
              <a:rPr lang="en-US" altLang="zh-CN" sz="2000"/>
              <a:t>Vaa3D</a:t>
            </a:r>
            <a:r>
              <a:rPr lang="zh-CN" altLang="en-US" sz="2000"/>
              <a:t>内打开一张图像文件，否则会弹出如下提示框</a:t>
            </a:r>
          </a:p>
        </p:txBody>
      </p:sp>
      <p:pic>
        <p:nvPicPr>
          <p:cNvPr id="8" name="图片 7"/>
          <p:cNvPicPr>
            <a:picLocks noChangeAspect="1"/>
          </p:cNvPicPr>
          <p:nvPr/>
        </p:nvPicPr>
        <p:blipFill>
          <a:blip r:embed="rId2"/>
          <a:stretch>
            <a:fillRect/>
          </a:stretch>
        </p:blipFill>
        <p:spPr>
          <a:xfrm>
            <a:off x="7658100" y="2867025"/>
            <a:ext cx="2209800" cy="1123950"/>
          </a:xfrm>
          <a:prstGeom prst="rect">
            <a:avLst/>
          </a:prstGeom>
        </p:spPr>
      </p:pic>
      <p:pic>
        <p:nvPicPr>
          <p:cNvPr id="2" name="图片 1"/>
          <p:cNvPicPr>
            <a:picLocks noChangeAspect="1"/>
          </p:cNvPicPr>
          <p:nvPr/>
        </p:nvPicPr>
        <p:blipFill>
          <a:blip r:embed="rId3"/>
          <a:stretch>
            <a:fillRect/>
          </a:stretch>
        </p:blipFill>
        <p:spPr>
          <a:xfrm>
            <a:off x="1151890" y="1546860"/>
            <a:ext cx="1678940" cy="4890135"/>
          </a:xfrm>
          <a:prstGeom prst="rect">
            <a:avLst/>
          </a:prstGeom>
        </p:spPr>
      </p:pic>
      <p:pic>
        <p:nvPicPr>
          <p:cNvPr id="9" name="图片 8"/>
          <p:cNvPicPr>
            <a:picLocks noChangeAspect="1"/>
          </p:cNvPicPr>
          <p:nvPr/>
        </p:nvPicPr>
        <p:blipFill>
          <a:blip r:embed="rId4"/>
          <a:stretch>
            <a:fillRect/>
          </a:stretch>
        </p:blipFill>
        <p:spPr>
          <a:xfrm>
            <a:off x="2830830" y="5280660"/>
            <a:ext cx="1491615" cy="10337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1670"/>
          </a:xfrm>
        </p:spPr>
        <p:txBody>
          <a:bodyPr/>
          <a:lstStyle/>
          <a:p>
            <a:r>
              <a:rPr lang="en-US" altLang="zh-CN" sz="2400">
                <a:latin typeface="Times New Roman" panose="02020603050405020304" charset="0"/>
              </a:rPr>
              <a:t>DF-tracing</a:t>
            </a:r>
            <a:r>
              <a:rPr lang="zh-CN" altLang="en-US" sz="2400">
                <a:latin typeface="Times New Roman" panose="02020603050405020304" charset="0"/>
              </a:rPr>
              <a:t>使用简介</a:t>
            </a:r>
          </a:p>
        </p:txBody>
      </p:sp>
      <p:sp>
        <p:nvSpPr>
          <p:cNvPr id="3" name="内容占位符 2"/>
          <p:cNvSpPr>
            <a:spLocks noGrp="1"/>
          </p:cNvSpPr>
          <p:nvPr>
            <p:ph sz="half" idx="1"/>
          </p:nvPr>
        </p:nvSpPr>
        <p:spPr>
          <a:xfrm>
            <a:off x="838200" y="1027430"/>
            <a:ext cx="5181600" cy="5149850"/>
          </a:xfrm>
        </p:spPr>
        <p:txBody>
          <a:bodyPr/>
          <a:lstStyle/>
          <a:p>
            <a:r>
              <a:rPr lang="zh-CN" altLang="en-US" sz="2000">
                <a:latin typeface="Times New Roman" panose="02020603050405020304" charset="0"/>
              </a:rPr>
              <a:t>首先需要在</a:t>
            </a:r>
            <a:r>
              <a:rPr lang="en-US" altLang="zh-CN" sz="2000">
                <a:latin typeface="Times New Roman" panose="02020603050405020304" charset="0"/>
              </a:rPr>
              <a:t>Vaa3D</a:t>
            </a:r>
            <a:r>
              <a:rPr lang="zh-CN" altLang="en-US" sz="2000">
                <a:latin typeface="Times New Roman" panose="02020603050405020304" charset="0"/>
              </a:rPr>
              <a:t>平台下打开一幅待</a:t>
            </a:r>
            <a:r>
              <a:rPr lang="en-US" altLang="zh-CN" sz="2000">
                <a:latin typeface="Times New Roman" panose="02020603050405020304" charset="0"/>
              </a:rPr>
              <a:t>tracing</a:t>
            </a:r>
            <a:r>
              <a:rPr lang="zh-CN" altLang="en-US" sz="2000">
                <a:latin typeface="Times New Roman" panose="02020603050405020304" charset="0"/>
              </a:rPr>
              <a:t>的图像，如下所示</a:t>
            </a:r>
          </a:p>
        </p:txBody>
      </p:sp>
      <p:sp>
        <p:nvSpPr>
          <p:cNvPr id="4" name="内容占位符 3"/>
          <p:cNvSpPr>
            <a:spLocks noGrp="1"/>
          </p:cNvSpPr>
          <p:nvPr>
            <p:ph sz="half" idx="2"/>
          </p:nvPr>
        </p:nvSpPr>
        <p:spPr>
          <a:xfrm>
            <a:off x="6172200" y="1027430"/>
            <a:ext cx="5181600" cy="5149850"/>
          </a:xfrm>
        </p:spPr>
        <p:txBody>
          <a:bodyPr/>
          <a:lstStyle/>
          <a:p>
            <a:r>
              <a:rPr lang="zh-CN" altLang="en-US" sz="2000"/>
              <a:t>然后按照上述步骤打开</a:t>
            </a:r>
            <a:r>
              <a:rPr lang="en-US" altLang="zh-CN" sz="2000">
                <a:latin typeface="Times New Roman" panose="02020603050405020304" charset="0"/>
                <a:sym typeface="+mn-ea"/>
              </a:rPr>
              <a:t>DF-tracing</a:t>
            </a:r>
            <a:r>
              <a:rPr lang="zh-CN" altLang="en-US" sz="2000"/>
              <a:t>插件</a:t>
            </a:r>
            <a:endParaRPr lang="zh-CN" altLang="en-US" sz="2000">
              <a:latin typeface="Times New Roman" panose="02020603050405020304" charset="0"/>
            </a:endParaRPr>
          </a:p>
        </p:txBody>
      </p:sp>
      <p:pic>
        <p:nvPicPr>
          <p:cNvPr id="7" name="内容占位符 4"/>
          <p:cNvPicPr>
            <a:picLocks noChangeAspect="1"/>
          </p:cNvPicPr>
          <p:nvPr/>
        </p:nvPicPr>
        <p:blipFill>
          <a:blip r:embed="rId3"/>
          <a:stretch>
            <a:fillRect/>
          </a:stretch>
        </p:blipFill>
        <p:spPr>
          <a:xfrm>
            <a:off x="838200" y="1774190"/>
            <a:ext cx="5181600" cy="36563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lstStyle/>
          <a:p>
            <a:r>
              <a:rPr lang="zh-CN" altLang="en-US" sz="2400"/>
              <a:t>结果如下所示</a:t>
            </a:r>
          </a:p>
        </p:txBody>
      </p:sp>
      <p:sp>
        <p:nvSpPr>
          <p:cNvPr id="4" name="内容占位符 3"/>
          <p:cNvSpPr>
            <a:spLocks noGrp="1"/>
          </p:cNvSpPr>
          <p:nvPr>
            <p:ph sz="half" idx="2"/>
          </p:nvPr>
        </p:nvSpPr>
        <p:spPr>
          <a:xfrm>
            <a:off x="6172200" y="1032510"/>
            <a:ext cx="5181600" cy="5144770"/>
          </a:xfrm>
        </p:spPr>
        <p:txBody>
          <a:bodyPr/>
          <a:lstStyle/>
          <a:p>
            <a:r>
              <a:rPr lang="zh-CN" altLang="en-US" sz="2000"/>
              <a:t>重建结果</a:t>
            </a:r>
          </a:p>
        </p:txBody>
      </p:sp>
      <p:sp>
        <p:nvSpPr>
          <p:cNvPr id="6" name="内容占位符 5"/>
          <p:cNvSpPr>
            <a:spLocks noGrp="1"/>
          </p:cNvSpPr>
          <p:nvPr>
            <p:ph sz="half" idx="1"/>
          </p:nvPr>
        </p:nvSpPr>
        <p:spPr>
          <a:xfrm>
            <a:off x="838200" y="1032510"/>
            <a:ext cx="5181600" cy="5144770"/>
          </a:xfrm>
        </p:spPr>
        <p:txBody>
          <a:bodyPr/>
          <a:lstStyle/>
          <a:p>
            <a:r>
              <a:rPr lang="zh-CN" altLang="en-US" sz="2000"/>
              <a:t>图像</a:t>
            </a:r>
          </a:p>
        </p:txBody>
      </p:sp>
      <p:pic>
        <p:nvPicPr>
          <p:cNvPr id="3" name="图片 2"/>
          <p:cNvPicPr>
            <a:picLocks noChangeAspect="1"/>
          </p:cNvPicPr>
          <p:nvPr/>
        </p:nvPicPr>
        <p:blipFill>
          <a:blip r:embed="rId2"/>
          <a:stretch>
            <a:fillRect/>
          </a:stretch>
        </p:blipFill>
        <p:spPr>
          <a:xfrm>
            <a:off x="838200" y="1637030"/>
            <a:ext cx="4135120" cy="4540250"/>
          </a:xfrm>
          <a:prstGeom prst="rect">
            <a:avLst/>
          </a:prstGeom>
        </p:spPr>
      </p:pic>
      <p:pic>
        <p:nvPicPr>
          <p:cNvPr id="5" name="图片 4"/>
          <p:cNvPicPr>
            <a:picLocks noChangeAspect="1"/>
          </p:cNvPicPr>
          <p:nvPr/>
        </p:nvPicPr>
        <p:blipFill>
          <a:blip r:embed="rId3"/>
          <a:stretch>
            <a:fillRect/>
          </a:stretch>
        </p:blipFill>
        <p:spPr>
          <a:xfrm>
            <a:off x="6522720" y="1566545"/>
            <a:ext cx="4765675" cy="46113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838200" y="365125"/>
            <a:ext cx="10515600" cy="683260"/>
          </a:xfrm>
        </p:spPr>
        <p:txBody>
          <a:bodyPr>
            <a:normAutofit fontScale="90000"/>
          </a:bodyPr>
          <a:lstStyle/>
          <a:p>
            <a:r>
              <a:rPr lang="zh-CN" altLang="en-US"/>
              <a:t>概述</a:t>
            </a:r>
          </a:p>
        </p:txBody>
      </p:sp>
      <p:sp>
        <p:nvSpPr>
          <p:cNvPr id="8" name="内容占位符 7"/>
          <p:cNvSpPr>
            <a:spLocks noGrp="1"/>
          </p:cNvSpPr>
          <p:nvPr>
            <p:ph idx="1"/>
          </p:nvPr>
        </p:nvSpPr>
        <p:spPr>
          <a:xfrm>
            <a:off x="838200" y="1048385"/>
            <a:ext cx="10515600" cy="5128895"/>
          </a:xfrm>
        </p:spPr>
        <p:txBody>
          <a:bodyPr/>
          <a:lstStyle/>
          <a:p>
            <a:pPr>
              <a:lnSpc>
                <a:spcPct val="160000"/>
              </a:lnSpc>
            </a:pPr>
            <a:r>
              <a:rPr lang="en-US" altLang="zh-CN">
                <a:latin typeface="Times New Roman" panose="02020603050405020304" charset="0"/>
              </a:rPr>
              <a:t>APP</a:t>
            </a:r>
            <a:r>
              <a:rPr lang="zh-CN" altLang="en-US"/>
              <a:t>算法的目的是为了尽可能完整的产生神经元的结构重建。因此为了保证重建的完整性。该算法包含以下两个部分</a:t>
            </a:r>
          </a:p>
          <a:p>
            <a:pPr>
              <a:lnSpc>
                <a:spcPct val="160000"/>
              </a:lnSpc>
            </a:pPr>
            <a:r>
              <a:rPr lang="en-US" altLang="zh-CN">
                <a:latin typeface="Times New Roman" panose="02020603050405020304" charset="0"/>
              </a:rPr>
              <a:t>(1)</a:t>
            </a:r>
            <a:r>
              <a:rPr lang="zh-CN" altLang="en-US"/>
              <a:t>产生一个初始的过度重建</a:t>
            </a:r>
            <a:r>
              <a:rPr lang="en-US" altLang="zh-CN">
                <a:latin typeface="Times New Roman" panose="02020603050405020304" charset="0"/>
              </a:rPr>
              <a:t>(initial over-complete reconstruction)</a:t>
            </a:r>
            <a:r>
              <a:rPr lang="zh-CN" altLang="en-US"/>
              <a:t>。</a:t>
            </a:r>
          </a:p>
          <a:p>
            <a:pPr>
              <a:lnSpc>
                <a:spcPct val="160000"/>
              </a:lnSpc>
            </a:pPr>
            <a:r>
              <a:rPr lang="en-US" altLang="zh-CN">
                <a:latin typeface="Times New Roman" panose="02020603050405020304" charset="0"/>
              </a:rPr>
              <a:t>(2)</a:t>
            </a:r>
            <a:r>
              <a:rPr lang="zh-CN" altLang="en-US">
                <a:latin typeface="Times New Roman" panose="02020603050405020304" charset="0"/>
              </a:rPr>
              <a:t>修剪多余的组成结构</a:t>
            </a:r>
            <a:r>
              <a:rPr lang="en-US" altLang="zh-CN">
                <a:latin typeface="Times New Roman" panose="02020603050405020304" charset="0"/>
              </a:rPr>
              <a:t>(MCMR)</a:t>
            </a:r>
            <a:r>
              <a:rPr lang="zh-CN" altLang="en-US">
                <a:latin typeface="Times New Roman" panose="02020603050405020304" charset="0"/>
              </a:rPr>
              <a:t>。</a:t>
            </a:r>
          </a:p>
          <a:p>
            <a:pPr lvl="1">
              <a:lnSpc>
                <a:spcPct val="160000"/>
              </a:lnSpc>
            </a:pPr>
            <a:r>
              <a:rPr lang="en-US" altLang="zh-CN">
                <a:latin typeface="Times New Roman" panose="02020603050405020304" charset="0"/>
              </a:rPr>
              <a:t>1</a:t>
            </a:r>
            <a:r>
              <a:rPr lang="zh-CN" altLang="en-US">
                <a:latin typeface="Times New Roman" panose="02020603050405020304" charset="0"/>
              </a:rPr>
              <a:t>、</a:t>
            </a:r>
            <a:r>
              <a:rPr lang="en-US" altLang="zh-CN">
                <a:latin typeface="Times New Roman" panose="02020603050405020304" charset="0"/>
              </a:rPr>
              <a:t>Dark-leaf Pruning(DLP)</a:t>
            </a:r>
            <a:r>
              <a:rPr lang="zh-CN" altLang="en-US">
                <a:latin typeface="Times New Roman" panose="02020603050405020304" charset="0"/>
              </a:rPr>
              <a:t>。</a:t>
            </a:r>
          </a:p>
          <a:p>
            <a:pPr lvl="1">
              <a:lnSpc>
                <a:spcPct val="160000"/>
              </a:lnSpc>
            </a:pPr>
            <a:r>
              <a:rPr lang="en-US" altLang="zh-CN">
                <a:latin typeface="Times New Roman" panose="02020603050405020304" charset="0"/>
              </a:rPr>
              <a:t>2</a:t>
            </a:r>
            <a:r>
              <a:rPr lang="zh-CN" altLang="en-US">
                <a:latin typeface="Times New Roman" panose="02020603050405020304" charset="0"/>
              </a:rPr>
              <a:t>、</a:t>
            </a:r>
            <a:r>
              <a:rPr lang="en-US" altLang="zh-CN">
                <a:latin typeface="Times New Roman" panose="02020603050405020304" charset="0"/>
              </a:rPr>
              <a:t>Coverd-leaf Pruning(CLP)</a:t>
            </a:r>
            <a:r>
              <a:rPr lang="zh-CN" altLang="en-US">
                <a:latin typeface="Times New Roman" panose="02020603050405020304" charset="0"/>
              </a:rPr>
              <a:t>。</a:t>
            </a:r>
          </a:p>
          <a:p>
            <a:pPr lvl="1">
              <a:lnSpc>
                <a:spcPct val="160000"/>
              </a:lnSpc>
            </a:pPr>
            <a:r>
              <a:rPr lang="en-US" altLang="zh-CN">
                <a:latin typeface="Times New Roman" panose="02020603050405020304" charset="0"/>
              </a:rPr>
              <a:t>3</a:t>
            </a:r>
            <a:r>
              <a:rPr lang="zh-CN" altLang="en-US">
                <a:latin typeface="Times New Roman" panose="02020603050405020304" charset="0"/>
              </a:rPr>
              <a:t>、</a:t>
            </a:r>
            <a:r>
              <a:rPr lang="en-US" altLang="zh-CN">
                <a:latin typeface="Times New Roman" panose="02020603050405020304" charset="0"/>
              </a:rPr>
              <a:t>Inter-node Pruning(INP)</a:t>
            </a:r>
            <a:r>
              <a:rPr lang="zh-CN" altLang="en-US">
                <a:latin typeface="Times New Roman" panose="02020603050405020304"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831850" y="1075373"/>
            <a:ext cx="10515600" cy="2852737"/>
          </a:xfrm>
        </p:spPr>
        <p:txBody>
          <a:bodyPr/>
          <a:lstStyle/>
          <a:p>
            <a:r>
              <a:rPr lang="zh-CN" altLang="en-US" sz="3200" b="1">
                <a:latin typeface="Times New Roman" panose="02020603050405020304" charset="0"/>
                <a:sym typeface="+mn-ea"/>
              </a:rPr>
              <a:t>SmartTracing: self-learning-based Neuron reconstruction</a:t>
            </a:r>
            <a:br>
              <a:rPr lang="zh-CN" altLang="en-US" sz="3200" b="1">
                <a:latin typeface="Times New Roman" panose="02020603050405020304" charset="0"/>
              </a:rPr>
            </a:br>
            <a:endParaRPr lang="zh-CN" altLang="en-US" sz="3200" b="1">
              <a:latin typeface="Times New Roman" panose="02020603050405020304" charset="0"/>
            </a:endParaRPr>
          </a:p>
        </p:txBody>
      </p:sp>
      <p:sp>
        <p:nvSpPr>
          <p:cNvPr id="7" name="文本占位符 6"/>
          <p:cNvSpPr>
            <a:spLocks noGrp="1"/>
          </p:cNvSpPr>
          <p:nvPr>
            <p:ph type="body" idx="1"/>
          </p:nvPr>
        </p:nvSpPr>
        <p:spPr>
          <a:xfrm>
            <a:off x="831850" y="3927793"/>
            <a:ext cx="10515600" cy="1500187"/>
          </a:xfrm>
        </p:spPr>
        <p:txBody>
          <a:bodyPr>
            <a:normAutofit/>
          </a:bodyPr>
          <a:lstStyle/>
          <a:p>
            <a:endParaRPr lang="zh-CN" altLang="en-US" sz="3200">
              <a:latin typeface="Times New Roman" panose="02020603050405020304" charset="0"/>
            </a:endParaRPr>
          </a:p>
          <a:p>
            <a:pPr algn="ctr"/>
            <a:r>
              <a:rPr lang="zh-CN" altLang="en-US" sz="2000">
                <a:latin typeface="Times New Roman" panose="02020603050405020304" charset="0"/>
              </a:rPr>
              <a:t>Hanbo Chen • Hang Xiao • Tianming Liu • Hanchuan Peng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75005"/>
          </a:xfrm>
        </p:spPr>
        <p:txBody>
          <a:bodyPr>
            <a:normAutofit fontScale="90000"/>
          </a:bodyPr>
          <a:lstStyle/>
          <a:p>
            <a:r>
              <a:rPr lang="zh-CN" altLang="en-US" b="1"/>
              <a:t>概述</a:t>
            </a:r>
          </a:p>
        </p:txBody>
      </p:sp>
      <p:sp>
        <p:nvSpPr>
          <p:cNvPr id="3" name="内容占位符 2"/>
          <p:cNvSpPr>
            <a:spLocks noGrp="1"/>
          </p:cNvSpPr>
          <p:nvPr>
            <p:ph idx="1"/>
          </p:nvPr>
        </p:nvSpPr>
        <p:spPr>
          <a:xfrm>
            <a:off x="838200" y="1318895"/>
            <a:ext cx="10515600" cy="4858385"/>
          </a:xfrm>
        </p:spPr>
        <p:txBody>
          <a:bodyPr/>
          <a:lstStyle/>
          <a:p>
            <a:pPr>
              <a:lnSpc>
                <a:spcPct val="140000"/>
              </a:lnSpc>
            </a:pPr>
            <a:r>
              <a:rPr lang="en-US" altLang="zh-CN" sz="2000">
                <a:latin typeface="Times New Roman" panose="02020603050405020304" charset="0"/>
              </a:rPr>
              <a:t>Smart Tracing</a:t>
            </a:r>
            <a:r>
              <a:rPr lang="zh-CN" altLang="en-US" sz="2000">
                <a:latin typeface="Times New Roman" panose="02020603050405020304" charset="0"/>
              </a:rPr>
              <a:t>是一种不需要大量人工干预的自动追踪框架。智能追踪有两个主要的新奇之处。</a:t>
            </a:r>
          </a:p>
          <a:p>
            <a:pPr>
              <a:lnSpc>
                <a:spcPct val="140000"/>
              </a:lnSpc>
            </a:pPr>
            <a:r>
              <a:rPr lang="en-US" altLang="zh-CN" sz="2000">
                <a:latin typeface="Times New Roman" panose="02020603050405020304" charset="0"/>
              </a:rPr>
              <a:t>(1)首先，给定输入图像，Smart Tracing调用用户提供的现有神经元跟踪方法来产生初始神经元重构，估计每个神经元重建单元的可能性。这种可能性作为一个置信分数来识别神经元重构中的可靠区域。</a:t>
            </a:r>
            <a:r>
              <a:rPr lang="zh-CN" altLang="en-US" sz="2000">
                <a:latin typeface="Times New Roman" panose="02020603050405020304" charset="0"/>
              </a:rPr>
              <a:t>在</a:t>
            </a:r>
            <a:r>
              <a:rPr lang="en-US" altLang="zh-CN" sz="2000">
                <a:latin typeface="Times New Roman" panose="02020603050405020304" charset="0"/>
                <a:sym typeface="+mn-ea"/>
              </a:rPr>
              <a:t>没有人为干预</a:t>
            </a:r>
            <a:r>
              <a:rPr lang="zh-CN" altLang="en-US" sz="2000">
                <a:latin typeface="Times New Roman" panose="02020603050405020304" charset="0"/>
                <a:sym typeface="+mn-ea"/>
              </a:rPr>
              <a:t>的情况下，</a:t>
            </a:r>
            <a:r>
              <a:rPr lang="en-US" altLang="zh-CN" sz="2000">
                <a:latin typeface="Times New Roman" panose="02020603050405020304" charset="0"/>
              </a:rPr>
              <a:t>用这个分数，Smart Tracing</a:t>
            </a:r>
            <a:r>
              <a:rPr lang="zh-CN" altLang="en-US" sz="2000">
                <a:latin typeface="Times New Roman" panose="02020603050405020304" charset="0"/>
              </a:rPr>
              <a:t>可以</a:t>
            </a:r>
            <a:r>
              <a:rPr lang="en-US" altLang="zh-CN" sz="2000">
                <a:latin typeface="Times New Roman" panose="02020603050405020304" charset="0"/>
              </a:rPr>
              <a:t>自动识别</a:t>
            </a:r>
            <a:r>
              <a:rPr lang="en-US" altLang="zh-CN" sz="2000">
                <a:latin typeface="Times New Roman" panose="02020603050405020304" charset="0"/>
                <a:sym typeface="+mn-ea"/>
              </a:rPr>
              <a:t>由一些现有的神经元跟踪算法生成</a:t>
            </a:r>
            <a:r>
              <a:rPr lang="zh-CN" altLang="en-US" sz="2000">
                <a:latin typeface="Times New Roman" panose="02020603050405020304" charset="0"/>
                <a:sym typeface="+mn-ea"/>
              </a:rPr>
              <a:t>的</a:t>
            </a:r>
            <a:r>
              <a:rPr lang="en-US" altLang="zh-CN" sz="2000">
                <a:latin typeface="Times New Roman" panose="02020603050405020304" charset="0"/>
              </a:rPr>
              <a:t>神经元重建的可靠部分。这些可靠的区域被用作训练</a:t>
            </a:r>
            <a:r>
              <a:rPr lang="zh-CN" altLang="en-US" sz="2000">
                <a:latin typeface="Times New Roman" panose="02020603050405020304" charset="0"/>
              </a:rPr>
              <a:t>样本</a:t>
            </a:r>
            <a:r>
              <a:rPr lang="en-US" altLang="zh-CN" sz="2000">
                <a:latin typeface="Times New Roman" panose="02020603050405020304" charset="0"/>
              </a:rPr>
              <a:t>。</a:t>
            </a:r>
          </a:p>
          <a:p>
            <a:pPr>
              <a:lnSpc>
                <a:spcPct val="140000"/>
              </a:lnSpc>
            </a:pPr>
            <a:r>
              <a:rPr lang="en-US" altLang="zh-CN" sz="2000">
                <a:latin typeface="Times New Roman" panose="02020603050405020304" charset="0"/>
              </a:rPr>
              <a:t>(2)第二，从训练样本中，自动选择并在机器学习框架中使用最具特征的小波特征来预测最可能包含神经元信号的所有图像区域。由于训练样本和它们的最具特征性的特征是从每个单独的图像中选择的，整个过程自动适应不同的图像。</a:t>
            </a:r>
          </a:p>
          <a:p>
            <a:pPr>
              <a:lnSpc>
                <a:spcPct val="140000"/>
              </a:lnSpc>
            </a:pPr>
            <a:endParaRPr lang="en-US" altLang="zh-CN" sz="2000">
              <a:latin typeface="Times New Roman" panose="020206030504050203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365125"/>
            <a:ext cx="10515600" cy="667385"/>
          </a:xfrm>
        </p:spPr>
        <p:txBody>
          <a:bodyPr>
            <a:normAutofit fontScale="90000"/>
          </a:bodyPr>
          <a:lstStyle/>
          <a:p>
            <a:r>
              <a:rPr lang="en-US" altLang="zh-CN" b="1">
                <a:latin typeface="Times New Roman" panose="02020603050405020304" charset="0"/>
              </a:rPr>
              <a:t>Method</a:t>
            </a:r>
          </a:p>
        </p:txBody>
      </p:sp>
      <p:sp>
        <p:nvSpPr>
          <p:cNvPr id="6" name="内容占位符 5"/>
          <p:cNvSpPr>
            <a:spLocks noGrp="1"/>
          </p:cNvSpPr>
          <p:nvPr>
            <p:ph idx="1"/>
          </p:nvPr>
        </p:nvSpPr>
        <p:spPr>
          <a:xfrm>
            <a:off x="838200" y="1032510"/>
            <a:ext cx="10515600" cy="5144770"/>
          </a:xfrm>
        </p:spPr>
        <p:txBody>
          <a:bodyPr/>
          <a:lstStyle/>
          <a:p>
            <a:pPr>
              <a:lnSpc>
                <a:spcPct val="140000"/>
              </a:lnSpc>
            </a:pPr>
            <a:r>
              <a:rPr lang="zh-CN" altLang="en-US" sz="2000">
                <a:latin typeface="Times New Roman" panose="02020603050405020304" charset="0"/>
              </a:rPr>
              <a:t>该算法包括三步</a:t>
            </a:r>
          </a:p>
          <a:p>
            <a:pPr marL="0" lvl="1">
              <a:lnSpc>
                <a:spcPct val="140000"/>
              </a:lnSpc>
            </a:pPr>
            <a:r>
              <a:rPr lang="zh-CN" altLang="en-US" sz="2000">
                <a:latin typeface="Times New Roman" panose="02020603050405020304" charset="0"/>
              </a:rPr>
              <a:t>1 、Automatic search training exemplars </a:t>
            </a:r>
            <a:r>
              <a:rPr lang="en-US" altLang="zh-CN" sz="2000">
                <a:latin typeface="Times New Roman" panose="02020603050405020304" charset="0"/>
              </a:rPr>
              <a:t>(</a:t>
            </a:r>
            <a:r>
              <a:rPr lang="zh-CN" altLang="en-US" sz="2000">
                <a:latin typeface="Times New Roman" panose="02020603050405020304" charset="0"/>
                <a:sym typeface="+mn-ea"/>
              </a:rPr>
              <a:t>自动搜索训练范例</a:t>
            </a:r>
            <a:r>
              <a:rPr lang="en-US" altLang="zh-CN" sz="2000">
                <a:latin typeface="Times New Roman" panose="02020603050405020304" charset="0"/>
              </a:rPr>
              <a:t>)</a:t>
            </a:r>
            <a:r>
              <a:rPr lang="zh-CN" altLang="en-US" sz="2000">
                <a:latin typeface="Times New Roman" panose="02020603050405020304" charset="0"/>
              </a:rPr>
              <a:t>。</a:t>
            </a:r>
          </a:p>
          <a:p>
            <a:pPr>
              <a:lnSpc>
                <a:spcPct val="140000"/>
              </a:lnSpc>
            </a:pPr>
            <a:r>
              <a:rPr lang="zh-CN" altLang="en-US" sz="2000">
                <a:latin typeface="Times New Roman" panose="02020603050405020304" charset="0"/>
              </a:rPr>
              <a:t>2 、Extracting features for classification </a:t>
            </a:r>
            <a:r>
              <a:rPr lang="en-US" altLang="zh-CN" sz="2000">
                <a:latin typeface="Times New Roman" panose="02020603050405020304" charset="0"/>
              </a:rPr>
              <a:t>(分类特征提取)</a:t>
            </a:r>
            <a:r>
              <a:rPr lang="zh-CN" altLang="en-US" sz="2000">
                <a:latin typeface="Times New Roman" panose="02020603050405020304" charset="0"/>
              </a:rPr>
              <a:t>。</a:t>
            </a:r>
          </a:p>
          <a:p>
            <a:pPr>
              <a:lnSpc>
                <a:spcPct val="140000"/>
              </a:lnSpc>
            </a:pPr>
            <a:r>
              <a:rPr lang="zh-CN" altLang="en-US" sz="2000">
                <a:latin typeface="Times New Roman" panose="02020603050405020304" charset="0"/>
              </a:rPr>
              <a:t>3、 Training classifier and tracing neuron reconstruction </a:t>
            </a:r>
            <a:r>
              <a:rPr lang="en-US" altLang="zh-CN" sz="2000">
                <a:latin typeface="Times New Roman" panose="02020603050405020304" charset="0"/>
              </a:rPr>
              <a:t>(训练分类器与神经元重构)</a:t>
            </a:r>
            <a:r>
              <a:rPr lang="zh-CN" altLang="en-US" sz="2000">
                <a:latin typeface="Times New Roman" panose="02020603050405020304"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785"/>
          </a:xfrm>
        </p:spPr>
        <p:txBody>
          <a:bodyPr>
            <a:normAutofit fontScale="90000"/>
          </a:bodyPr>
          <a:lstStyle/>
          <a:p>
            <a:r>
              <a:rPr lang="zh-CN" altLang="en-US" b="1">
                <a:latin typeface="Times New Roman" panose="02020603050405020304" charset="0"/>
                <a:sym typeface="+mn-ea"/>
              </a:rPr>
              <a:t>1 、Automatic search training exemplars </a:t>
            </a:r>
            <a:endParaRPr lang="zh-CN" altLang="en-US" b="1"/>
          </a:p>
        </p:txBody>
      </p:sp>
      <p:sp>
        <p:nvSpPr>
          <p:cNvPr id="3" name="内容占位符 2"/>
          <p:cNvSpPr>
            <a:spLocks noGrp="1"/>
          </p:cNvSpPr>
          <p:nvPr>
            <p:ph idx="1"/>
          </p:nvPr>
        </p:nvSpPr>
        <p:spPr>
          <a:xfrm>
            <a:off x="838200" y="1331595"/>
            <a:ext cx="10515600" cy="4845685"/>
          </a:xfrm>
        </p:spPr>
        <p:txBody>
          <a:bodyPr/>
          <a:lstStyle/>
          <a:p>
            <a:pPr>
              <a:lnSpc>
                <a:spcPct val="180000"/>
              </a:lnSpc>
            </a:pPr>
            <a:r>
              <a:rPr lang="zh-CN" altLang="en-US" sz="2000">
                <a:latin typeface="Times New Roman" panose="02020603050405020304" charset="0"/>
              </a:rPr>
              <a:t>这一步分为两个部分</a:t>
            </a:r>
          </a:p>
          <a:p>
            <a:pPr>
              <a:lnSpc>
                <a:spcPct val="180000"/>
              </a:lnSpc>
            </a:pPr>
            <a:r>
              <a:rPr lang="en-US" altLang="zh-CN" sz="2000">
                <a:latin typeface="Times New Roman" panose="02020603050405020304" charset="0"/>
              </a:rPr>
              <a:t>(1)Confidence score of reconstruction </a:t>
            </a:r>
            <a:r>
              <a:rPr lang="zh-CN" altLang="en-US" sz="2000">
                <a:latin typeface="Times New Roman" panose="02020603050405020304" charset="0"/>
              </a:rPr>
              <a:t>。</a:t>
            </a:r>
          </a:p>
          <a:p>
            <a:pPr>
              <a:lnSpc>
                <a:spcPct val="180000"/>
              </a:lnSpc>
            </a:pPr>
            <a:r>
              <a:rPr lang="en-US" altLang="zh-CN" sz="2000">
                <a:latin typeface="Times New Roman" panose="02020603050405020304" charset="0"/>
              </a:rPr>
              <a:t>(2)Obtaining training exemplars </a:t>
            </a:r>
            <a:r>
              <a:rPr lang="zh-CN" altLang="en-US" sz="2000">
                <a:latin typeface="Times New Roman" panose="02020603050405020304" charset="0"/>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en-US" altLang="zh-CN">
                <a:latin typeface="Times New Roman" panose="02020603050405020304" charset="0"/>
                <a:sym typeface="+mn-ea"/>
              </a:rPr>
              <a:t>(1)Confidence score of reconstruction</a:t>
            </a:r>
            <a:endParaRPr lang="en-US" altLang="zh-CN">
              <a:latin typeface="Times New Roman" panose="02020603050405020304" charset="0"/>
            </a:endParaRPr>
          </a:p>
          <a:p>
            <a:r>
              <a:rPr lang="zh-CN" altLang="en-US" sz="2000">
                <a:latin typeface="Times New Roman" panose="02020603050405020304" charset="0"/>
              </a:rPr>
              <a:t>在</a:t>
            </a:r>
            <a:r>
              <a:rPr lang="en-US" altLang="zh-CN" sz="2000">
                <a:latin typeface="Times New Roman" panose="02020603050405020304" charset="0"/>
              </a:rPr>
              <a:t>Smart Tracing</a:t>
            </a:r>
            <a:r>
              <a:rPr lang="zh-CN" altLang="en-US" sz="2000">
                <a:latin typeface="Times New Roman" panose="02020603050405020304" charset="0"/>
              </a:rPr>
              <a:t>中，我们首先确定可靠的神经元重建作为训练范例。通过分支点，可以将神经元重构分解为多个片段。段是否可信，可以通过检查是否存在另一个最短路径的段可以替代当前段。判定原则是，与存在可替代路径段相比，没有更好的替代路径的段更可靠。</a:t>
            </a:r>
          </a:p>
          <a:p>
            <a:r>
              <a:rPr lang="zh-CN" altLang="en-US" sz="2000">
                <a:latin typeface="Times New Roman" panose="02020603050405020304" charset="0"/>
                <a:sym typeface="+mn-ea"/>
              </a:rPr>
              <a:t>举例说明，</a:t>
            </a:r>
            <a:r>
              <a:rPr lang="en-US" altLang="zh-CN" sz="2000">
                <a:latin typeface="Times New Roman" panose="02020603050405020304" charset="0"/>
                <a:sym typeface="+mn-ea"/>
              </a:rPr>
              <a:t>L</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为点</a:t>
            </a:r>
            <a:r>
              <a:rPr lang="en-US" altLang="zh-CN" sz="2000">
                <a:latin typeface="Times New Roman" panose="02020603050405020304" charset="0"/>
                <a:sym typeface="+mn-ea"/>
              </a:rPr>
              <a:t>i</a:t>
            </a:r>
            <a:r>
              <a:rPr lang="zh-CN" altLang="en-US" sz="2000">
                <a:latin typeface="Times New Roman" panose="02020603050405020304" charset="0"/>
                <a:sym typeface="+mn-ea"/>
              </a:rPr>
              <a:t>和</a:t>
            </a:r>
            <a:r>
              <a:rPr lang="en-US" altLang="zh-CN" sz="2000">
                <a:latin typeface="Times New Roman" panose="02020603050405020304" charset="0"/>
                <a:sym typeface="+mn-ea"/>
              </a:rPr>
              <a:t>j</a:t>
            </a:r>
            <a:r>
              <a:rPr lang="zh-CN" altLang="en-US" sz="2000">
                <a:latin typeface="Times New Roman" panose="02020603050405020304" charset="0"/>
                <a:sym typeface="+mn-ea"/>
              </a:rPr>
              <a:t>之间的段，</a:t>
            </a:r>
            <a:r>
              <a:rPr lang="en-US" altLang="zh-CN" sz="2000">
                <a:latin typeface="Times New Roman" panose="02020603050405020304" charset="0"/>
                <a:sym typeface="+mn-ea"/>
              </a:rPr>
              <a:t>L</a:t>
            </a:r>
            <a:r>
              <a:rPr lang="en-US" altLang="zh-CN" sz="2000" baseline="30000">
                <a:latin typeface="Times New Roman" panose="02020603050405020304" charset="0"/>
                <a:sym typeface="+mn-ea"/>
              </a:rPr>
              <a:t>*</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为</a:t>
            </a:r>
            <a:r>
              <a:rPr lang="en-US" altLang="zh-CN" sz="2000">
                <a:latin typeface="Times New Roman" panose="02020603050405020304" charset="0"/>
                <a:sym typeface="+mn-ea"/>
              </a:rPr>
              <a:t>i</a:t>
            </a:r>
            <a:r>
              <a:rPr lang="zh-CN" altLang="en-US" sz="2000">
                <a:latin typeface="Times New Roman" panose="02020603050405020304" charset="0"/>
                <a:sym typeface="+mn-ea"/>
              </a:rPr>
              <a:t>和</a:t>
            </a:r>
            <a:r>
              <a:rPr lang="en-US" altLang="zh-CN" sz="2000">
                <a:latin typeface="Times New Roman" panose="02020603050405020304" charset="0"/>
                <a:sym typeface="+mn-ea"/>
              </a:rPr>
              <a:t>j</a:t>
            </a:r>
            <a:r>
              <a:rPr lang="zh-CN" altLang="en-US" sz="2000">
                <a:latin typeface="Times New Roman" panose="02020603050405020304" charset="0"/>
                <a:sym typeface="+mn-ea"/>
              </a:rPr>
              <a:t>之间通过灰度加权得到的最短路径。</a:t>
            </a:r>
          </a:p>
          <a:p>
            <a:r>
              <a:rPr lang="en-US" altLang="zh-CN" sz="2000">
                <a:latin typeface="Times New Roman" panose="02020603050405020304" charset="0"/>
                <a:sym typeface="+mn-ea"/>
              </a:rPr>
              <a:t>L</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和</a:t>
            </a:r>
            <a:r>
              <a:rPr lang="en-US" altLang="zh-CN" sz="2000">
                <a:latin typeface="Times New Roman" panose="02020603050405020304" charset="0"/>
                <a:sym typeface="+mn-ea"/>
              </a:rPr>
              <a:t>L</a:t>
            </a:r>
            <a:r>
              <a:rPr lang="en-US" altLang="zh-CN" sz="2000" baseline="30000">
                <a:latin typeface="Times New Roman" panose="02020603050405020304" charset="0"/>
                <a:sym typeface="+mn-ea"/>
              </a:rPr>
              <a:t>*</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上的平均强度值定义如下：</a:t>
            </a:r>
          </a:p>
          <a:p>
            <a:endParaRPr lang="zh-CN" altLang="en-US" sz="2000">
              <a:latin typeface="Times New Roman" panose="02020603050405020304" charset="0"/>
              <a:sym typeface="+mn-ea"/>
            </a:endParaRPr>
          </a:p>
          <a:p>
            <a:endParaRPr lang="zh-CN" altLang="en-US" sz="2000">
              <a:latin typeface="Times New Roman" panose="02020603050405020304" charset="0"/>
              <a:sym typeface="+mn-ea"/>
            </a:endParaRPr>
          </a:p>
          <a:p>
            <a:endParaRPr lang="en-US" altLang="zh-CN" sz="2000">
              <a:latin typeface="Times New Roman" panose="02020603050405020304" charset="0"/>
              <a:sym typeface="+mn-ea"/>
            </a:endParaRPr>
          </a:p>
          <a:p>
            <a:r>
              <a:rPr lang="en-US" altLang="zh-CN" sz="2000">
                <a:latin typeface="Times New Roman" panose="02020603050405020304" charset="0"/>
                <a:sym typeface="+mn-ea"/>
              </a:rPr>
              <a:t>I(x)</a:t>
            </a:r>
            <a:r>
              <a:rPr lang="zh-CN" altLang="en-US" sz="2000">
                <a:latin typeface="Times New Roman" panose="02020603050405020304" charset="0"/>
                <a:sym typeface="+mn-ea"/>
              </a:rPr>
              <a:t>为点</a:t>
            </a:r>
            <a:r>
              <a:rPr lang="en-US" altLang="zh-CN" sz="2000">
                <a:latin typeface="Times New Roman" panose="02020603050405020304" charset="0"/>
                <a:sym typeface="+mn-ea"/>
              </a:rPr>
              <a:t>x</a:t>
            </a:r>
            <a:r>
              <a:rPr lang="zh-CN" altLang="en-US" sz="2000">
                <a:latin typeface="Times New Roman" panose="02020603050405020304" charset="0"/>
                <a:sym typeface="+mn-ea"/>
              </a:rPr>
              <a:t>处的图像强度，</a:t>
            </a:r>
            <a:r>
              <a:rPr lang="en-US" altLang="zh-CN" sz="2000">
                <a:latin typeface="Times New Roman" panose="02020603050405020304" charset="0"/>
                <a:sym typeface="+mn-ea"/>
              </a:rPr>
              <a:t>L</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为</a:t>
            </a:r>
            <a:r>
              <a:rPr lang="en-US" altLang="zh-CN" sz="2000">
                <a:latin typeface="Times New Roman" panose="02020603050405020304" charset="0"/>
                <a:sym typeface="+mn-ea"/>
              </a:rPr>
              <a:t>L</a:t>
            </a:r>
            <a:r>
              <a:rPr lang="en-US" altLang="zh-CN" sz="2000" baseline="-25000">
                <a:latin typeface="Times New Roman" panose="02020603050405020304" charset="0"/>
                <a:sym typeface="+mn-ea"/>
              </a:rPr>
              <a:t>ij</a:t>
            </a:r>
            <a:r>
              <a:rPr lang="zh-CN" altLang="en-US" sz="2000">
                <a:latin typeface="Times New Roman" panose="02020603050405020304" charset="0"/>
                <a:sym typeface="+mn-ea"/>
              </a:rPr>
              <a:t>的强度，置信度可以通过      和      定义如下：</a:t>
            </a:r>
          </a:p>
          <a:p>
            <a:endParaRPr lang="zh-CN" altLang="en-US" sz="2000">
              <a:latin typeface="Times New Roman" panose="02020603050405020304" charset="0"/>
              <a:sym typeface="+mn-ea"/>
            </a:endParaRPr>
          </a:p>
        </p:txBody>
      </p:sp>
      <p:pic>
        <p:nvPicPr>
          <p:cNvPr id="2" name="图片 1"/>
          <p:cNvPicPr>
            <a:picLocks noChangeAspect="1"/>
          </p:cNvPicPr>
          <p:nvPr/>
        </p:nvPicPr>
        <p:blipFill>
          <a:blip r:embed="rId3"/>
          <a:stretch>
            <a:fillRect/>
          </a:stretch>
        </p:blipFill>
        <p:spPr>
          <a:xfrm>
            <a:off x="5148580" y="2677795"/>
            <a:ext cx="1894205" cy="855980"/>
          </a:xfrm>
          <a:prstGeom prst="rect">
            <a:avLst/>
          </a:prstGeom>
        </p:spPr>
      </p:pic>
      <p:graphicFrame>
        <p:nvGraphicFramePr>
          <p:cNvPr id="3" name="对象 2">
            <a:hlinkClick r:id="" action="ppaction://ole?verb=0"/>
          </p:cNvPr>
          <p:cNvGraphicFramePr>
            <a:graphicFrameLocks noChangeAspect="1"/>
          </p:cNvGraphicFramePr>
          <p:nvPr/>
        </p:nvGraphicFramePr>
        <p:xfrm>
          <a:off x="7514590" y="3733165"/>
          <a:ext cx="367030" cy="469265"/>
        </p:xfrm>
        <a:graphic>
          <a:graphicData uri="http://schemas.openxmlformats.org/presentationml/2006/ole">
            <mc:AlternateContent xmlns:mc="http://schemas.openxmlformats.org/markup-compatibility/2006">
              <mc:Choice xmlns:v="urn:schemas-microsoft-com:vml" Requires="v">
                <p:oleObj spid="_x0000_s5124" r:id="rId4" imgW="228600" imgH="292100" progId="Equation.KSEE3">
                  <p:embed/>
                </p:oleObj>
              </mc:Choice>
              <mc:Fallback>
                <p:oleObj r:id="rId4" imgW="228600" imgH="292100" progId="Equation.KSEE3">
                  <p:embed/>
                  <p:pic>
                    <p:nvPicPr>
                      <p:cNvPr id="0" name="图片 1024"/>
                      <p:cNvPicPr/>
                      <p:nvPr/>
                    </p:nvPicPr>
                    <p:blipFill>
                      <a:blip r:embed="rId5"/>
                      <a:stretch>
                        <a:fillRect/>
                      </a:stretch>
                    </p:blipFill>
                    <p:spPr>
                      <a:xfrm>
                        <a:off x="7514590" y="3733165"/>
                        <a:ext cx="367030" cy="46926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8199120" y="3763010"/>
          <a:ext cx="292100" cy="439420"/>
        </p:xfrm>
        <a:graphic>
          <a:graphicData uri="http://schemas.openxmlformats.org/presentationml/2006/ole">
            <mc:AlternateContent xmlns:mc="http://schemas.openxmlformats.org/markup-compatibility/2006">
              <mc:Choice xmlns:v="urn:schemas-microsoft-com:vml" Requires="v">
                <p:oleObj spid="_x0000_s5125" r:id="rId6" imgW="177165" imgH="266700" progId="Equation.KSEE3">
                  <p:embed/>
                </p:oleObj>
              </mc:Choice>
              <mc:Fallback>
                <p:oleObj r:id="rId6" imgW="177165" imgH="266700" progId="Equation.KSEE3">
                  <p:embed/>
                  <p:pic>
                    <p:nvPicPr>
                      <p:cNvPr id="0" name="图片 1025"/>
                      <p:cNvPicPr/>
                      <p:nvPr/>
                    </p:nvPicPr>
                    <p:blipFill>
                      <a:blip r:embed="rId7"/>
                      <a:stretch>
                        <a:fillRect/>
                      </a:stretch>
                    </p:blipFill>
                    <p:spPr>
                      <a:xfrm>
                        <a:off x="8199120" y="3763010"/>
                        <a:ext cx="292100" cy="43942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5370195" y="4202430"/>
          <a:ext cx="1636395" cy="579120"/>
        </p:xfrm>
        <a:graphic>
          <a:graphicData uri="http://schemas.openxmlformats.org/presentationml/2006/ole">
            <mc:AlternateContent xmlns:mc="http://schemas.openxmlformats.org/markup-compatibility/2006">
              <mc:Choice xmlns:v="urn:schemas-microsoft-com:vml" Requires="v">
                <p:oleObj spid="_x0000_s5126" r:id="rId8" imgW="825500" imgH="292100" progId="Equation.KSEE3">
                  <p:embed/>
                </p:oleObj>
              </mc:Choice>
              <mc:Fallback>
                <p:oleObj r:id="rId8" imgW="825500" imgH="292100" progId="Equation.KSEE3">
                  <p:embed/>
                  <p:pic>
                    <p:nvPicPr>
                      <p:cNvPr id="0" name="图片 1026"/>
                      <p:cNvPicPr/>
                      <p:nvPr/>
                    </p:nvPicPr>
                    <p:blipFill>
                      <a:blip r:embed="rId9"/>
                      <a:stretch>
                        <a:fillRect/>
                      </a:stretch>
                    </p:blipFill>
                    <p:spPr>
                      <a:xfrm>
                        <a:off x="5370195" y="4202430"/>
                        <a:ext cx="1636395" cy="579120"/>
                      </a:xfrm>
                      <a:prstGeom prst="rect">
                        <a:avLst/>
                      </a:prstGeom>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en-US" altLang="zh-CN">
                <a:latin typeface="Times New Roman" panose="02020603050405020304" charset="0"/>
                <a:sym typeface="+mn-ea"/>
              </a:rPr>
              <a:t>(2)Obtaining training exemplars </a:t>
            </a:r>
          </a:p>
          <a:p>
            <a:r>
              <a:rPr lang="zh-CN" altLang="en-US" sz="2000">
                <a:latin typeface="Times New Roman" panose="02020603050405020304" charset="0"/>
              </a:rPr>
              <a:t>基于获得的置信分数，原始图像可以被划分为4组区域：</a:t>
            </a:r>
          </a:p>
          <a:p>
            <a:pPr lvl="1"/>
            <a:r>
              <a:rPr lang="en-US" altLang="zh-CN" sz="1710">
                <a:latin typeface="Times New Roman" panose="02020603050405020304" charset="0"/>
              </a:rPr>
              <a:t>(1)</a:t>
            </a:r>
            <a:r>
              <a:rPr lang="zh-CN" altLang="en-US" sz="1710">
                <a:latin typeface="Times New Roman" panose="02020603050405020304" charset="0"/>
              </a:rPr>
              <a:t>前景样本（标记神经元）；</a:t>
            </a:r>
          </a:p>
          <a:p>
            <a:pPr lvl="1"/>
            <a:r>
              <a:rPr lang="en-US" altLang="zh-CN" sz="1710">
                <a:latin typeface="Times New Roman" panose="02020603050405020304" charset="0"/>
              </a:rPr>
              <a:t>(2)</a:t>
            </a:r>
            <a:r>
              <a:rPr lang="zh-CN" altLang="en-US" sz="1710">
                <a:latin typeface="Times New Roman" panose="02020603050405020304" charset="0"/>
              </a:rPr>
              <a:t>背景样本（无神经元区域）；</a:t>
            </a:r>
          </a:p>
          <a:p>
            <a:pPr lvl="1"/>
            <a:r>
              <a:rPr lang="en-US" altLang="zh-CN" sz="1710">
                <a:latin typeface="Times New Roman" panose="02020603050405020304" charset="0"/>
              </a:rPr>
              <a:t>(3)</a:t>
            </a:r>
            <a:r>
              <a:rPr lang="zh-CN" altLang="en-US" sz="1710">
                <a:latin typeface="Times New Roman" panose="02020603050405020304" charset="0"/>
              </a:rPr>
              <a:t>不确定区域；</a:t>
            </a:r>
          </a:p>
          <a:p>
            <a:pPr lvl="1"/>
            <a:r>
              <a:rPr lang="en-US" altLang="zh-CN" sz="1710">
                <a:latin typeface="Times New Roman" panose="02020603050405020304" charset="0"/>
              </a:rPr>
              <a:t>(4)</a:t>
            </a:r>
            <a:r>
              <a:rPr lang="zh-CN" altLang="en-US" sz="1710">
                <a:latin typeface="Times New Roman" panose="02020603050405020304" charset="0"/>
              </a:rPr>
              <a:t>不相关区域。</a:t>
            </a:r>
          </a:p>
          <a:p>
            <a:r>
              <a:rPr lang="en-US" altLang="zh-CN" sz="2000">
                <a:latin typeface="Times New Roman" panose="02020603050405020304" charset="0"/>
              </a:rPr>
              <a:t>前景样本被定义为置信重建段的骨架区域。背景样本被定义为周围的非骨架区域。这两个区域之间的中间区域被视为不确定区域。</a:t>
            </a:r>
          </a:p>
        </p:txBody>
      </p:sp>
      <p:pic>
        <p:nvPicPr>
          <p:cNvPr id="5" name="图片 4"/>
          <p:cNvPicPr>
            <a:picLocks noChangeAspect="1"/>
          </p:cNvPicPr>
          <p:nvPr/>
        </p:nvPicPr>
        <p:blipFill>
          <a:blip r:embed="rId2"/>
          <a:stretch>
            <a:fillRect/>
          </a:stretch>
        </p:blipFill>
        <p:spPr>
          <a:xfrm>
            <a:off x="4119245" y="3296920"/>
            <a:ext cx="3952875" cy="30118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83260"/>
          </a:xfrm>
        </p:spPr>
        <p:txBody>
          <a:bodyPr>
            <a:normAutofit fontScale="90000"/>
          </a:bodyPr>
          <a:lstStyle/>
          <a:p>
            <a:r>
              <a:rPr lang="zh-CN" altLang="en-US" b="1">
                <a:latin typeface="Times New Roman" panose="02020603050405020304" charset="0"/>
              </a:rPr>
              <a:t>2、 Extracting features for classification</a:t>
            </a:r>
          </a:p>
        </p:txBody>
      </p:sp>
      <p:sp>
        <p:nvSpPr>
          <p:cNvPr id="3" name="内容占位符 2"/>
          <p:cNvSpPr>
            <a:spLocks noGrp="1"/>
          </p:cNvSpPr>
          <p:nvPr>
            <p:ph idx="1"/>
          </p:nvPr>
        </p:nvSpPr>
        <p:spPr>
          <a:xfrm>
            <a:off x="838200" y="1340485"/>
            <a:ext cx="10515600" cy="4836795"/>
          </a:xfrm>
        </p:spPr>
        <p:txBody>
          <a:bodyPr/>
          <a:lstStyle/>
          <a:p>
            <a:endParaRPr lang="zh-CN" altLang="en-US" sz="1800">
              <a:latin typeface="Times New Roman" panose="02020603050405020304" charset="0"/>
            </a:endParaRPr>
          </a:p>
        </p:txBody>
      </p:sp>
      <p:pic>
        <p:nvPicPr>
          <p:cNvPr id="4" name="图片 3"/>
          <p:cNvPicPr>
            <a:picLocks noChangeAspect="1"/>
          </p:cNvPicPr>
          <p:nvPr/>
        </p:nvPicPr>
        <p:blipFill>
          <a:blip r:embed="rId2"/>
          <a:stretch>
            <a:fillRect/>
          </a:stretch>
        </p:blipFill>
        <p:spPr>
          <a:xfrm>
            <a:off x="1527810" y="1557655"/>
            <a:ext cx="9136380" cy="37420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150000"/>
              </a:lnSpc>
            </a:pPr>
            <a:r>
              <a:rPr lang="en-US" altLang="zh-CN" sz="2000">
                <a:latin typeface="Times New Roman" panose="02020603050405020304" charset="0"/>
              </a:rPr>
              <a:t>特征选择过程说明</a:t>
            </a:r>
          </a:p>
          <a:p>
            <a:pPr>
              <a:lnSpc>
                <a:spcPct val="150000"/>
              </a:lnSpc>
            </a:pPr>
            <a:r>
              <a:rPr lang="en-US" altLang="zh-CN" sz="2000">
                <a:latin typeface="Times New Roman" panose="02020603050405020304" charset="0"/>
              </a:rPr>
              <a:t>a）在样本体素周围的3D立方体中提取子体积</a:t>
            </a:r>
          </a:p>
          <a:p>
            <a:pPr>
              <a:lnSpc>
                <a:spcPct val="150000"/>
              </a:lnSpc>
            </a:pPr>
            <a:r>
              <a:rPr lang="en-US" altLang="zh-CN" sz="2000">
                <a:latin typeface="Times New Roman" panose="02020603050405020304" charset="0"/>
              </a:rPr>
              <a:t>b）体数据的小波分解</a:t>
            </a:r>
          </a:p>
          <a:p>
            <a:pPr>
              <a:lnSpc>
                <a:spcPct val="150000"/>
              </a:lnSpc>
            </a:pPr>
            <a:r>
              <a:rPr lang="en-US" altLang="zh-CN" sz="2000">
                <a:latin typeface="Times New Roman" panose="02020603050405020304" charset="0"/>
              </a:rPr>
              <a:t>c）多分辨率小波表示</a:t>
            </a:r>
          </a:p>
          <a:p>
            <a:pPr>
              <a:lnSpc>
                <a:spcPct val="150000"/>
              </a:lnSpc>
            </a:pPr>
            <a:r>
              <a:rPr lang="en-US" altLang="zh-CN" sz="2000">
                <a:latin typeface="Times New Roman" panose="02020603050405020304" charset="0"/>
              </a:rPr>
              <a:t>d）基于MRMR分类的特征的特征子集分类</a:t>
            </a:r>
          </a:p>
          <a:p>
            <a:pPr>
              <a:lnSpc>
                <a:spcPct val="150000"/>
              </a:lnSpc>
            </a:pPr>
            <a:endParaRPr lang="en-US" altLang="zh-CN" sz="2000">
              <a:latin typeface="Times New Roman" panose="02020603050405020304" charset="0"/>
            </a:endParaRPr>
          </a:p>
          <a:p>
            <a:pPr>
              <a:lnSpc>
                <a:spcPct val="150000"/>
              </a:lnSpc>
            </a:pPr>
            <a:r>
              <a:rPr lang="zh-CN" altLang="en-US" sz="2000">
                <a:latin typeface="Times New Roman" panose="02020603050405020304" charset="0"/>
              </a:rPr>
              <a:t>上图中</a:t>
            </a:r>
            <a:r>
              <a:rPr lang="en-US" altLang="zh-CN" sz="2000">
                <a:latin typeface="Times New Roman" panose="02020603050405020304" charset="0"/>
              </a:rPr>
              <a:t>H</a:t>
            </a:r>
            <a:r>
              <a:rPr lang="zh-CN" altLang="en-US" sz="2000">
                <a:latin typeface="Times New Roman" panose="02020603050405020304" charset="0"/>
              </a:rPr>
              <a:t>代表高通滤波，</a:t>
            </a:r>
            <a:r>
              <a:rPr lang="en-US" altLang="zh-CN" sz="2000">
                <a:latin typeface="Times New Roman" panose="02020603050405020304" charset="0"/>
              </a:rPr>
              <a:t>L</a:t>
            </a:r>
            <a:r>
              <a:rPr lang="zh-CN" altLang="en-US" sz="2000">
                <a:latin typeface="Times New Roman" panose="02020603050405020304" charset="0"/>
              </a:rPr>
              <a:t>代表低通滤波。</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normAutofit lnSpcReduction="10000"/>
          </a:bodyPr>
          <a:lstStyle/>
          <a:p>
            <a:pPr>
              <a:lnSpc>
                <a:spcPct val="200000"/>
              </a:lnSpc>
            </a:pPr>
            <a:r>
              <a:rPr lang="en-US" altLang="zh-CN" sz="2000">
                <a:latin typeface="Times New Roman" panose="02020603050405020304" charset="0"/>
              </a:rPr>
              <a:t>MWR</a:t>
            </a:r>
            <a:r>
              <a:rPr lang="zh-CN" altLang="en-US" sz="2000">
                <a:latin typeface="Times New Roman" panose="02020603050405020304" charset="0"/>
              </a:rPr>
              <a:t>在频率域和空间域对信息进行编码。该方法对于从信号或图像识别本地和多尺度特征</a:t>
            </a:r>
            <a:r>
              <a:rPr lang="zh-CN" altLang="en-US" sz="2000">
                <a:latin typeface="Times New Roman" panose="02020603050405020304" charset="0"/>
                <a:sym typeface="+mn-ea"/>
              </a:rPr>
              <a:t>是非常有效的，并且</a:t>
            </a:r>
            <a:r>
              <a:rPr lang="zh-CN" altLang="en-US" sz="2000">
                <a:latin typeface="Times New Roman" panose="02020603050405020304" charset="0"/>
              </a:rPr>
              <a:t>已经被广泛的应用于模式识别中。</a:t>
            </a:r>
          </a:p>
          <a:p>
            <a:pPr>
              <a:lnSpc>
                <a:spcPct val="200000"/>
              </a:lnSpc>
            </a:pPr>
            <a:r>
              <a:rPr lang="zh-CN" altLang="en-US" sz="2000">
                <a:latin typeface="Times New Roman" panose="02020603050405020304" charset="0"/>
                <a:sym typeface="+mn-ea"/>
              </a:rPr>
              <a:t>MWR框架</a:t>
            </a:r>
            <a:r>
              <a:rPr lang="zh-CN" altLang="en-US" sz="2000">
                <a:latin typeface="Times New Roman" panose="02020603050405020304" charset="0"/>
              </a:rPr>
              <a:t>首先在一维信号上被引入，然后由Mallat扩展到二维图像。简而言之，</a:t>
            </a:r>
            <a:r>
              <a:rPr lang="en-US" altLang="zh-CN" sz="2000">
                <a:latin typeface="Times New Roman" panose="02020603050405020304" charset="0"/>
              </a:rPr>
              <a:t>MWR</a:t>
            </a:r>
            <a:r>
              <a:rPr lang="zh-CN" altLang="en-US" sz="2000">
                <a:latin typeface="Times New Roman" panose="02020603050405020304" charset="0"/>
              </a:rPr>
              <a:t>定义了一对函数来进行小波变换，母小波</a:t>
            </a:r>
            <a:r>
              <a:rPr lang="en-US" altLang="zh-CN" sz="2000">
                <a:latin typeface="Times New Roman" panose="02020603050405020304" charset="0"/>
              </a:rPr>
              <a:t>w(x)</a:t>
            </a:r>
            <a:r>
              <a:rPr lang="zh-CN" altLang="en-US" sz="2000">
                <a:latin typeface="Times New Roman" panose="02020603050405020304" charset="0"/>
              </a:rPr>
              <a:t>代表信号的细节和高频部分，</a:t>
            </a:r>
            <a:r>
              <a:rPr lang="zh-CN" altLang="en-US" sz="2000">
                <a:latin typeface="Times New Roman" panose="02020603050405020304" charset="0"/>
                <a:sym typeface="+mn-ea"/>
              </a:rPr>
              <a:t>u</a:t>
            </a:r>
            <a:r>
              <a:rPr lang="en-US" altLang="zh-CN" sz="2000">
                <a:latin typeface="Times New Roman" panose="02020603050405020304" charset="0"/>
                <a:sym typeface="+mn-ea"/>
              </a:rPr>
              <a:t>(x)</a:t>
            </a:r>
            <a:r>
              <a:rPr lang="zh-CN" altLang="en-US" sz="2000">
                <a:latin typeface="Times New Roman" panose="02020603050405020304" charset="0"/>
              </a:rPr>
              <a:t>表示信号的平滑和低频部分的。将信号分解成多个分辨率，计算迭代是基于</a:t>
            </a:r>
            <a:r>
              <a:rPr lang="en-US" altLang="zh-CN" sz="2000">
                <a:latin typeface="Times New Roman" panose="02020603050405020304" charset="0"/>
                <a:sym typeface="+mn-ea"/>
              </a:rPr>
              <a:t>u(x)</a:t>
            </a:r>
            <a:r>
              <a:rPr lang="zh-CN" altLang="en-US" sz="2000">
                <a:latin typeface="Times New Roman" panose="02020603050405020304" charset="0"/>
              </a:rPr>
              <a:t>计算平滑信号。</a:t>
            </a:r>
          </a:p>
          <a:p>
            <a:pPr>
              <a:lnSpc>
                <a:spcPct val="200000"/>
              </a:lnSpc>
            </a:pPr>
            <a:r>
              <a:rPr lang="zh-CN" altLang="en-US" sz="2000">
                <a:latin typeface="Times New Roman" panose="02020603050405020304" charset="0"/>
              </a:rPr>
              <a:t>在实践中，对离散信号，</a:t>
            </a:r>
            <a:r>
              <a:rPr lang="zh-CN" altLang="en-US" sz="2000">
                <a:latin typeface="Times New Roman" panose="02020603050405020304" charset="0"/>
                <a:sym typeface="+mn-ea"/>
              </a:rPr>
              <a:t>高通滤波器H和低通滤波器 L将用于计算</a:t>
            </a:r>
            <a:r>
              <a:rPr lang="en-US" altLang="zh-CN" sz="2000">
                <a:latin typeface="Times New Roman" panose="02020603050405020304" charset="0"/>
                <a:sym typeface="+mn-ea"/>
              </a:rPr>
              <a:t>MWR</a:t>
            </a:r>
            <a:r>
              <a:rPr lang="zh-CN" altLang="en-US" sz="2000">
                <a:latin typeface="Times New Roman" panose="02020603050405020304" charset="0"/>
                <a:sym typeface="+mn-ea"/>
              </a:rPr>
              <a:t>，</a:t>
            </a:r>
            <a:r>
              <a:rPr lang="zh-CN" altLang="en-US" sz="2000">
                <a:latin typeface="Times New Roman" panose="02020603050405020304" charset="0"/>
              </a:rPr>
              <a:t>而不是计算小波尺度函数</a:t>
            </a:r>
            <a:r>
              <a:rPr lang="en-US" altLang="zh-CN" sz="2000">
                <a:latin typeface="Times New Roman" panose="02020603050405020304" charset="0"/>
              </a:rPr>
              <a:t>w(x)</a:t>
            </a:r>
            <a:r>
              <a:rPr lang="zh-CN" altLang="en-US" sz="2000">
                <a:latin typeface="Times New Roman" panose="02020603050405020304" charset="0"/>
              </a:rPr>
              <a:t>和</a:t>
            </a:r>
            <a:r>
              <a:rPr lang="en-US" altLang="zh-CN" sz="2000">
                <a:latin typeface="Times New Roman" panose="02020603050405020304" charset="0"/>
              </a:rPr>
              <a:t>u(x)</a:t>
            </a:r>
            <a:r>
              <a:rPr lang="zh-CN" altLang="en-US" sz="2000">
                <a:latin typeface="Times New Roman" panose="02020603050405020304" charset="0"/>
              </a:rPr>
              <a:t>。如图</a:t>
            </a:r>
            <a:r>
              <a:rPr lang="en-US" altLang="zh-CN" sz="2000">
                <a:latin typeface="Times New Roman" panose="02020603050405020304" charset="0"/>
              </a:rPr>
              <a:t>b</a:t>
            </a:r>
            <a:r>
              <a:rPr lang="zh-CN" altLang="en-US" sz="2000">
                <a:latin typeface="Times New Roman" panose="02020603050405020304" charset="0"/>
              </a:rPr>
              <a:t>所示，在一个分解级别中，通过对三个方向上的两个滤波器的不同排列卷积，得到8组小波系数。平滑的体积LLL进一步分解在下一级，以实现多分辨率表示。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a:bodyPr>
          <a:lstStyle/>
          <a:p>
            <a:pPr>
              <a:lnSpc>
                <a:spcPct val="180000"/>
              </a:lnSpc>
            </a:pPr>
            <a:r>
              <a:rPr lang="zh-CN" altLang="en-US" sz="2000">
                <a:latin typeface="Times New Roman" panose="02020603050405020304" charset="0"/>
              </a:rPr>
              <a:t>在MWR分解之后，特征空间的维数相对较高，特征</a:t>
            </a:r>
            <a:r>
              <a:rPr lang="en-US" altLang="zh-CN" sz="2000">
                <a:latin typeface="Times New Roman" panose="02020603050405020304" charset="0"/>
              </a:rPr>
              <a:t>{f</a:t>
            </a:r>
            <a:r>
              <a:rPr lang="en-US" altLang="zh-CN" sz="2000" baseline="-25000">
                <a:latin typeface="Times New Roman" panose="02020603050405020304" charset="0"/>
              </a:rPr>
              <a:t>i</a:t>
            </a:r>
            <a:r>
              <a:rPr lang="en-US" altLang="zh-CN" sz="2000">
                <a:latin typeface="Times New Roman" panose="02020603050405020304" charset="0"/>
              </a:rPr>
              <a:t>}</a:t>
            </a:r>
            <a:r>
              <a:rPr lang="zh-CN" altLang="en-US" sz="2000">
                <a:latin typeface="Times New Roman" panose="02020603050405020304" charset="0"/>
              </a:rPr>
              <a:t>的数量等于子体积中的体素的数量</a:t>
            </a:r>
            <a:r>
              <a:rPr lang="en-US" altLang="zh-CN" sz="2000">
                <a:latin typeface="Times New Roman" panose="02020603050405020304" charset="0"/>
              </a:rPr>
              <a:t>(</a:t>
            </a:r>
            <a:r>
              <a:rPr lang="zh-CN" altLang="en-US" sz="2000">
                <a:latin typeface="Times New Roman" panose="02020603050405020304" charset="0"/>
              </a:rPr>
              <a:t>图</a:t>
            </a:r>
            <a:r>
              <a:rPr lang="en-US" altLang="zh-CN" sz="2000">
                <a:latin typeface="Times New Roman" panose="02020603050405020304" charset="0"/>
              </a:rPr>
              <a:t>c)</a:t>
            </a:r>
            <a:r>
              <a:rPr lang="zh-CN" altLang="en-US" sz="2000">
                <a:latin typeface="Times New Roman" panose="02020603050405020304" charset="0"/>
              </a:rPr>
              <a:t>。由于这些特征中的一些可以携带冗余信息，因此直接使用全部MWR系数可能导致不准确的结果。为了更好地识别模式，提高训练框架的健壮性和准确性，我们选择特征最显著的子集S。在算法中，样本类型和所选特征的联合分布之间的统计相关性将被最大化。为了满足这一标准，MRMR方法搜索彼此远离（最小冗余）的特征，但也个别地最相似于采样类型的分布（最大相关性）。</a:t>
            </a:r>
          </a:p>
          <a:p>
            <a:pPr>
              <a:lnSpc>
                <a:spcPct val="180000"/>
              </a:lnSpc>
            </a:pPr>
            <a:r>
              <a:rPr lang="zh-CN" altLang="en-US" sz="2000">
                <a:latin typeface="Times New Roman" panose="02020603050405020304" charset="0"/>
              </a:rPr>
              <a:t>在实践中，这两个条件同时优化：</a:t>
            </a:r>
          </a:p>
        </p:txBody>
      </p:sp>
      <p:pic>
        <p:nvPicPr>
          <p:cNvPr id="3" name="图片 2"/>
          <p:cNvPicPr>
            <a:picLocks noChangeAspect="1"/>
          </p:cNvPicPr>
          <p:nvPr/>
        </p:nvPicPr>
        <p:blipFill>
          <a:blip r:embed="rId2"/>
          <a:stretch>
            <a:fillRect/>
          </a:stretch>
        </p:blipFill>
        <p:spPr>
          <a:xfrm>
            <a:off x="3703320" y="4716145"/>
            <a:ext cx="4785995" cy="9309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83260"/>
          </a:xfrm>
        </p:spPr>
        <p:txBody>
          <a:bodyPr>
            <a:normAutofit fontScale="90000"/>
          </a:bodyPr>
          <a:lstStyle/>
          <a:p>
            <a:r>
              <a:rPr lang="en-US" altLang="zh-CN">
                <a:latin typeface="Times New Roman" panose="02020603050405020304" charset="0"/>
              </a:rPr>
              <a:t>1</a:t>
            </a:r>
            <a:r>
              <a:rPr lang="zh-CN" altLang="en-US">
                <a:latin typeface="Times New Roman" panose="02020603050405020304" charset="0"/>
              </a:rPr>
              <a:t>、初始过度重建（</a:t>
            </a:r>
            <a:r>
              <a:rPr lang="en-US" altLang="zh-CN">
                <a:latin typeface="Times New Roman" panose="02020603050405020304" charset="0"/>
              </a:rPr>
              <a:t>ICR</a:t>
            </a:r>
            <a:r>
              <a:rPr lang="zh-CN" altLang="en-US">
                <a:latin typeface="Times New Roman" panose="02020603050405020304" charset="0"/>
              </a:rPr>
              <a:t>）</a:t>
            </a:r>
          </a:p>
        </p:txBody>
      </p:sp>
      <p:sp>
        <p:nvSpPr>
          <p:cNvPr id="7" name="内容占位符 6"/>
          <p:cNvSpPr>
            <a:spLocks noGrp="1"/>
          </p:cNvSpPr>
          <p:nvPr>
            <p:ph idx="1"/>
          </p:nvPr>
        </p:nvSpPr>
        <p:spPr>
          <a:xfrm>
            <a:off x="838200" y="1048385"/>
            <a:ext cx="10515600" cy="5128895"/>
          </a:xfrm>
        </p:spPr>
        <p:txBody>
          <a:bodyPr/>
          <a:lstStyle/>
          <a:p>
            <a:r>
              <a:rPr lang="zh-CN" altLang="en-US" sz="2000"/>
              <a:t>以一幅</a:t>
            </a:r>
            <a:r>
              <a:rPr lang="en-US" altLang="zh-CN" sz="2000">
                <a:latin typeface="Times New Roman" panose="02020603050405020304" charset="0"/>
              </a:rPr>
              <a:t>3D</a:t>
            </a:r>
            <a:r>
              <a:rPr lang="zh-CN" altLang="en-US" sz="2000"/>
              <a:t>图像和一个种子坐标点</a:t>
            </a:r>
            <a:r>
              <a:rPr lang="en-US" altLang="zh-CN" sz="2000">
                <a:latin typeface="Times New Roman" panose="02020603050405020304" charset="0"/>
              </a:rPr>
              <a:t>P</a:t>
            </a:r>
            <a:r>
              <a:rPr lang="en-US" altLang="zh-CN" sz="2000" baseline="-25000">
                <a:latin typeface="Times New Roman" panose="02020603050405020304" charset="0"/>
              </a:rPr>
              <a:t>s</a:t>
            </a:r>
            <a:r>
              <a:rPr lang="en-US" altLang="zh-CN" sz="2000">
                <a:latin typeface="Times New Roman" panose="02020603050405020304" charset="0"/>
              </a:rPr>
              <a:t>(x</a:t>
            </a:r>
            <a:r>
              <a:rPr lang="en-US" altLang="zh-CN" sz="2000" baseline="-25000">
                <a:latin typeface="Times New Roman" panose="02020603050405020304" charset="0"/>
              </a:rPr>
              <a:t>s</a:t>
            </a:r>
            <a:r>
              <a:rPr lang="en-US" altLang="zh-CN" sz="2000">
                <a:latin typeface="Times New Roman" panose="02020603050405020304" charset="0"/>
              </a:rPr>
              <a:t>,y</a:t>
            </a:r>
            <a:r>
              <a:rPr lang="en-US" altLang="zh-CN" sz="2000" baseline="-25000">
                <a:latin typeface="Times New Roman" panose="02020603050405020304" charset="0"/>
              </a:rPr>
              <a:t>s</a:t>
            </a:r>
            <a:r>
              <a:rPr lang="en-US" altLang="zh-CN" sz="2000">
                <a:latin typeface="Times New Roman" panose="02020603050405020304" charset="0"/>
              </a:rPr>
              <a:t>,z</a:t>
            </a:r>
            <a:r>
              <a:rPr lang="en-US" altLang="zh-CN" sz="2000" baseline="-25000">
                <a:latin typeface="Times New Roman" panose="02020603050405020304" charset="0"/>
              </a:rPr>
              <a:t>s</a:t>
            </a:r>
            <a:r>
              <a:rPr lang="en-US" altLang="zh-CN" sz="2000">
                <a:latin typeface="Times New Roman" panose="02020603050405020304" charset="0"/>
              </a:rPr>
              <a:t>)</a:t>
            </a:r>
            <a:r>
              <a:rPr lang="zh-CN" altLang="en-US" sz="2000"/>
              <a:t>作为输入，</a:t>
            </a:r>
            <a:r>
              <a:rPr lang="en-US" altLang="zh-CN" sz="2000">
                <a:latin typeface="Times New Roman" panose="02020603050405020304" charset="0"/>
              </a:rPr>
              <a:t>P</a:t>
            </a:r>
            <a:r>
              <a:rPr lang="en-US" altLang="zh-CN" sz="2000" baseline="-25000">
                <a:latin typeface="Times New Roman" panose="02020603050405020304" charset="0"/>
              </a:rPr>
              <a:t>s</a:t>
            </a:r>
            <a:r>
              <a:rPr lang="zh-CN" altLang="en-US" sz="2000"/>
              <a:t>点通常是</a:t>
            </a:r>
            <a:r>
              <a:rPr lang="en-US" altLang="zh-CN" sz="2000">
                <a:latin typeface="Times New Roman" panose="02020603050405020304" charset="0"/>
              </a:rPr>
              <a:t>Soma</a:t>
            </a:r>
            <a:r>
              <a:rPr lang="zh-CN" altLang="en-US" sz="2000"/>
              <a:t>，并且可以被自动计算出来。</a:t>
            </a:r>
          </a:p>
          <a:p>
            <a:endParaRPr lang="zh-CN" altLang="en-US" sz="2000"/>
          </a:p>
        </p:txBody>
      </p:sp>
      <p:pic>
        <p:nvPicPr>
          <p:cNvPr id="8" name="图片 7"/>
          <p:cNvPicPr>
            <a:picLocks noChangeAspect="1"/>
          </p:cNvPicPr>
          <p:nvPr/>
        </p:nvPicPr>
        <p:blipFill>
          <a:blip r:embed="rId2"/>
          <a:stretch>
            <a:fillRect/>
          </a:stretch>
        </p:blipFill>
        <p:spPr>
          <a:xfrm>
            <a:off x="3926840" y="2228215"/>
            <a:ext cx="3992245" cy="394906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740" y="365125"/>
            <a:ext cx="11709400" cy="683260"/>
          </a:xfrm>
        </p:spPr>
        <p:txBody>
          <a:bodyPr>
            <a:noAutofit/>
          </a:bodyPr>
          <a:lstStyle/>
          <a:p>
            <a:r>
              <a:rPr lang="zh-CN" altLang="en-US" sz="4000">
                <a:latin typeface="Times New Roman" panose="02020603050405020304" charset="0"/>
              </a:rPr>
              <a:t>3、Training classifier and tracing neuron reconstruction</a:t>
            </a:r>
          </a:p>
        </p:txBody>
      </p:sp>
      <p:sp>
        <p:nvSpPr>
          <p:cNvPr id="3" name="内容占位符 2"/>
          <p:cNvSpPr>
            <a:spLocks noGrp="1"/>
          </p:cNvSpPr>
          <p:nvPr>
            <p:ph idx="1"/>
          </p:nvPr>
        </p:nvSpPr>
        <p:spPr>
          <a:xfrm>
            <a:off x="838200" y="1228090"/>
            <a:ext cx="10515600" cy="4949190"/>
          </a:xfrm>
        </p:spPr>
        <p:txBody>
          <a:bodyPr>
            <a:normAutofit fontScale="90000"/>
          </a:bodyPr>
          <a:lstStyle/>
          <a:p>
            <a:pPr>
              <a:lnSpc>
                <a:spcPct val="130000"/>
              </a:lnSpc>
            </a:pPr>
            <a:r>
              <a:rPr lang="zh-CN" altLang="en-US" sz="2000">
                <a:latin typeface="Times New Roman" panose="02020603050405020304" charset="0"/>
              </a:rPr>
              <a:t>基于训练样本的提取特征，可以进行监督训练以训练前景/背景预测的分类器。在本文提出的框架中，使用支持向量机（SVM）在LI</a:t>
            </a:r>
            <a:r>
              <a:rPr lang="en-US" altLang="zh-CN" sz="2000">
                <a:latin typeface="Times New Roman" panose="02020603050405020304" charset="0"/>
              </a:rPr>
              <a:t>B</a:t>
            </a:r>
            <a:r>
              <a:rPr lang="zh-CN" altLang="en-US" sz="2000">
                <a:latin typeface="Times New Roman" panose="02020603050405020304" charset="0"/>
              </a:rPr>
              <a:t>SVM工具包中实现。使用LI</a:t>
            </a:r>
            <a:r>
              <a:rPr lang="en-US" altLang="zh-CN" sz="2000">
                <a:latin typeface="Times New Roman" panose="02020603050405020304" charset="0"/>
              </a:rPr>
              <a:t>B</a:t>
            </a:r>
            <a:r>
              <a:rPr lang="zh-CN" altLang="en-US" sz="2000">
                <a:latin typeface="Times New Roman" panose="02020603050405020304" charset="0"/>
              </a:rPr>
              <a:t>SVM的默认参数设置。从池中随机选择前景和背景训练样本的子集，以确保每个类的训练样本的数目是相同的。</a:t>
            </a:r>
          </a:p>
          <a:p>
            <a:pPr>
              <a:lnSpc>
                <a:spcPct val="130000"/>
              </a:lnSpc>
            </a:pPr>
            <a:r>
              <a:rPr lang="zh-CN" altLang="en-US" sz="2000">
                <a:latin typeface="Times New Roman" panose="02020603050405020304" charset="0"/>
              </a:rPr>
              <a:t>利用训练的分类器，我们检查图像中的体素，并将它们标记为前景或背景。由于在神经元跟踪问题中，前景信号往往是稀疏的，并且在图像中是相对连续的，所以这里使用快速行进算法来搜索前景信号。最初，前景样本的体素被预先标记为前景，其余体素标记为“未知”。然后，算法将从前景体素到它们的相邻未知体素行进。对于每一个这样的“未知”体素，其特征将被提取，并将被</a:t>
            </a:r>
            <a:r>
              <a:rPr lang="zh-CN" altLang="en-US" sz="2000">
                <a:latin typeface="Times New Roman" panose="02020603050405020304" charset="0"/>
                <a:sym typeface="+mn-ea"/>
              </a:rPr>
              <a:t>训练的分类器</a:t>
            </a:r>
            <a:r>
              <a:rPr lang="zh-CN" altLang="en-US" sz="2000">
                <a:latin typeface="Times New Roman" panose="02020603050405020304" charset="0"/>
              </a:rPr>
              <a:t>分类为前景或背景。如果体素被分类为前景，它将被作为下一轮行进的新的起点。如果没有更多的前景体素可以达到，以及所有未知的体素将被标记为背景，</a:t>
            </a:r>
            <a:r>
              <a:rPr lang="zh-CN" altLang="en-US" sz="2000">
                <a:latin typeface="Times New Roman" panose="02020603050405020304" charset="0"/>
                <a:sym typeface="+mn-ea"/>
              </a:rPr>
              <a:t>行进将停止</a:t>
            </a:r>
            <a:r>
              <a:rPr lang="zh-CN" altLang="en-US" sz="2000">
                <a:latin typeface="Times New Roman" panose="02020603050405020304" charset="0"/>
              </a:rPr>
              <a:t>。</a:t>
            </a:r>
          </a:p>
          <a:p>
            <a:pPr>
              <a:lnSpc>
                <a:spcPct val="130000"/>
              </a:lnSpc>
            </a:pPr>
            <a:r>
              <a:rPr lang="zh-CN" altLang="en-US" sz="2000">
                <a:latin typeface="Times New Roman" panose="02020603050405020304" charset="0"/>
              </a:rPr>
              <a:t>在标记图像的基础上，对原始图像进行调整，得到最终的跟踪结果。背景体素的强度设置为0。前景体素，如果它的强度低于</a:t>
            </a:r>
            <a:r>
              <a:rPr lang="zh-CN" altLang="en-US" sz="2000">
                <a:latin typeface="Times New Roman" panose="02020603050405020304" charset="0"/>
                <a:sym typeface="+mn-ea"/>
              </a:rPr>
              <a:t>跟踪算法设置的</a:t>
            </a:r>
            <a:r>
              <a:rPr lang="zh-CN" altLang="en-US" sz="2000">
                <a:latin typeface="Times New Roman" panose="02020603050405020304" charset="0"/>
              </a:rPr>
              <a:t>阈值，体素的强度将被设置为阈值。否则，其强度将保持不变。然后跟踪算法将重新运行在调整图像跟踪最终的修正神经元重建。</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669925"/>
          </a:xfrm>
        </p:spPr>
        <p:txBody>
          <a:bodyPr/>
          <a:lstStyle/>
          <a:p>
            <a:r>
              <a:rPr lang="en-US" altLang="zh-CN" sz="2800">
                <a:latin typeface="Times New Roman" panose="02020603050405020304" charset="0"/>
                <a:sym typeface="+mn-ea"/>
              </a:rPr>
              <a:t>1</a:t>
            </a:r>
            <a:r>
              <a:rPr lang="zh-CN" altLang="en-US" sz="2800">
                <a:latin typeface="Times New Roman" panose="02020603050405020304" charset="0"/>
                <a:sym typeface="+mn-ea"/>
              </a:rPr>
              <a:t>、</a:t>
            </a:r>
            <a:r>
              <a:rPr lang="en-US" altLang="zh-CN" sz="2800">
                <a:latin typeface="Times New Roman" panose="02020603050405020304" charset="0"/>
                <a:sym typeface="+mn-ea"/>
              </a:rPr>
              <a:t>Smart Tracing</a:t>
            </a:r>
            <a:r>
              <a:rPr lang="zh-CN" altLang="en-US" sz="2800">
                <a:latin typeface="Times New Roman" panose="02020603050405020304" charset="0"/>
                <a:sym typeface="+mn-ea"/>
              </a:rPr>
              <a:t>插件的基本使用简介</a:t>
            </a:r>
          </a:p>
        </p:txBody>
      </p:sp>
      <p:sp>
        <p:nvSpPr>
          <p:cNvPr id="5" name="文本占位符 4"/>
          <p:cNvSpPr>
            <a:spLocks noGrp="1"/>
          </p:cNvSpPr>
          <p:nvPr>
            <p:ph type="body" idx="1"/>
          </p:nvPr>
        </p:nvSpPr>
        <p:spPr>
          <a:xfrm>
            <a:off x="388620" y="1336675"/>
            <a:ext cx="5400675" cy="470535"/>
          </a:xfrm>
        </p:spPr>
        <p:txBody>
          <a:bodyPr>
            <a:normAutofit fontScale="70000"/>
          </a:bodyPr>
          <a:lstStyle/>
          <a:p>
            <a:r>
              <a:rPr lang="zh-CN" altLang="en-US"/>
              <a:t>首先点击</a:t>
            </a:r>
            <a:r>
              <a:rPr lang="en-US" altLang="zh-CN">
                <a:latin typeface="Times New Roman" panose="02020603050405020304" charset="0"/>
              </a:rPr>
              <a:t>Vaa3D</a:t>
            </a:r>
            <a:r>
              <a:rPr lang="zh-CN" altLang="en-US"/>
              <a:t>上方共菜单栏的</a:t>
            </a:r>
            <a:r>
              <a:rPr lang="en-US" altLang="zh-CN">
                <a:latin typeface="Times New Roman" panose="02020603050405020304" charset="0"/>
              </a:rPr>
              <a:t>Plug-In</a:t>
            </a:r>
            <a:r>
              <a:rPr lang="zh-CN" altLang="en-US"/>
              <a:t>选项</a:t>
            </a:r>
          </a:p>
        </p:txBody>
      </p:sp>
      <p:pic>
        <p:nvPicPr>
          <p:cNvPr id="11" name="内容占位符 10" descr=")[DYDDTN$OL2EGGMSMOH}@D"/>
          <p:cNvPicPr>
            <a:picLocks noGrp="1" noChangeAspect="1"/>
          </p:cNvPicPr>
          <p:nvPr>
            <p:ph sz="half" idx="2"/>
          </p:nvPr>
        </p:nvPicPr>
        <p:blipFill>
          <a:blip r:embed="rId2"/>
          <a:stretch>
            <a:fillRect/>
          </a:stretch>
        </p:blipFill>
        <p:spPr>
          <a:xfrm>
            <a:off x="388620" y="2111375"/>
            <a:ext cx="5400675" cy="3808730"/>
          </a:xfrm>
          <a:prstGeom prst="rect">
            <a:avLst/>
          </a:prstGeom>
        </p:spPr>
      </p:pic>
      <p:sp>
        <p:nvSpPr>
          <p:cNvPr id="7" name="文本占位符 6"/>
          <p:cNvSpPr>
            <a:spLocks noGrp="1"/>
          </p:cNvSpPr>
          <p:nvPr>
            <p:ph type="body" sz="quarter" idx="3"/>
          </p:nvPr>
        </p:nvSpPr>
        <p:spPr>
          <a:xfrm>
            <a:off x="6007100" y="1336675"/>
            <a:ext cx="5427345" cy="470535"/>
          </a:xfrm>
        </p:spPr>
        <p:txBody>
          <a:bodyPr>
            <a:normAutofit fontScale="90000"/>
          </a:bodyPr>
          <a:lstStyle/>
          <a:p>
            <a:r>
              <a:rPr lang="zh-CN" altLang="en-US"/>
              <a:t>然后点击下拉列表中的</a:t>
            </a:r>
            <a:r>
              <a:rPr lang="en-US" altLang="zh-CN">
                <a:latin typeface="Times New Roman" panose="02020603050405020304" charset="0"/>
              </a:rPr>
              <a:t>neuron_tracing</a:t>
            </a:r>
          </a:p>
        </p:txBody>
      </p:sp>
      <p:pic>
        <p:nvPicPr>
          <p:cNvPr id="12" name="内容占位符 11" descr="2F_R9)[YJQBP719J`Y4K)(4"/>
          <p:cNvPicPr>
            <a:picLocks noGrp="1" noChangeAspect="1"/>
          </p:cNvPicPr>
          <p:nvPr>
            <p:ph sz="quarter" idx="4"/>
          </p:nvPr>
        </p:nvPicPr>
        <p:blipFill>
          <a:blip r:embed="rId3"/>
          <a:stretch>
            <a:fillRect/>
          </a:stretch>
        </p:blipFill>
        <p:spPr>
          <a:xfrm>
            <a:off x="8093075" y="1882140"/>
            <a:ext cx="1408430" cy="47396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zh-CN" altLang="en-US"/>
              <a:t>随后会出现现有的</a:t>
            </a:r>
            <a:r>
              <a:rPr lang="en-US" altLang="zh-CN">
                <a:latin typeface="Times New Roman" panose="02020603050405020304" charset="0"/>
              </a:rPr>
              <a:t>tracing</a:t>
            </a:r>
            <a:r>
              <a:rPr lang="zh-CN" altLang="en-US"/>
              <a:t>插件列表如下</a:t>
            </a:r>
          </a:p>
          <a:p>
            <a:endParaRPr lang="zh-CN" altLang="en-US"/>
          </a:p>
        </p:txBody>
      </p:sp>
      <p:pic>
        <p:nvPicPr>
          <p:cNvPr id="5" name="图片 4"/>
          <p:cNvPicPr>
            <a:picLocks noChangeAspect="1"/>
          </p:cNvPicPr>
          <p:nvPr/>
        </p:nvPicPr>
        <p:blipFill>
          <a:blip r:embed="rId2"/>
          <a:stretch>
            <a:fillRect/>
          </a:stretch>
        </p:blipFill>
        <p:spPr>
          <a:xfrm>
            <a:off x="5140325" y="1127125"/>
            <a:ext cx="1910715" cy="55645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559435"/>
          </a:xfrm>
        </p:spPr>
        <p:txBody>
          <a:bodyPr>
            <a:normAutofit fontScale="90000"/>
          </a:bodyPr>
          <a:lstStyle/>
          <a:p>
            <a:br>
              <a:rPr lang="zh-CN" altLang="en-US">
                <a:sym typeface="+mn-ea"/>
              </a:rPr>
            </a:br>
            <a:r>
              <a:rPr lang="zh-CN" altLang="en-US" sz="2800">
                <a:sym typeface="+mn-ea"/>
              </a:rPr>
              <a:t>接下来对具体的插件进行介绍</a:t>
            </a:r>
            <a:br>
              <a:rPr lang="zh-CN" altLang="en-US"/>
            </a:br>
            <a:endParaRPr lang="zh-CN" altLang="en-US"/>
          </a:p>
        </p:txBody>
      </p:sp>
      <p:sp>
        <p:nvSpPr>
          <p:cNvPr id="4" name="内容占位符 3"/>
          <p:cNvSpPr>
            <a:spLocks noGrp="1"/>
          </p:cNvSpPr>
          <p:nvPr>
            <p:ph sz="half" idx="1"/>
          </p:nvPr>
        </p:nvSpPr>
        <p:spPr>
          <a:xfrm>
            <a:off x="838200" y="1034415"/>
            <a:ext cx="5181600" cy="5142865"/>
          </a:xfrm>
        </p:spPr>
        <p:txBody>
          <a:bodyPr/>
          <a:lstStyle/>
          <a:p>
            <a:r>
              <a:rPr lang="en-US" altLang="zh-CN" sz="2000">
                <a:latin typeface="Times New Roman" panose="02020603050405020304" charset="0"/>
                <a:sym typeface="+mn-ea"/>
              </a:rPr>
              <a:t>Smart Tracing</a:t>
            </a:r>
            <a:r>
              <a:rPr lang="zh-CN" altLang="en-US" sz="2000">
                <a:latin typeface="Times New Roman" panose="02020603050405020304" charset="0"/>
                <a:sym typeface="+mn-ea"/>
              </a:rPr>
              <a:t>的开启方式如下图示</a:t>
            </a:r>
          </a:p>
          <a:p>
            <a:endParaRPr lang="zh-CN" altLang="en-US"/>
          </a:p>
        </p:txBody>
      </p:sp>
      <p:sp>
        <p:nvSpPr>
          <p:cNvPr id="5" name="内容占位符 4"/>
          <p:cNvSpPr>
            <a:spLocks noGrp="1"/>
          </p:cNvSpPr>
          <p:nvPr>
            <p:ph sz="half" idx="2"/>
          </p:nvPr>
        </p:nvSpPr>
        <p:spPr>
          <a:xfrm>
            <a:off x="6172200" y="1034415"/>
            <a:ext cx="5181600" cy="5142865"/>
          </a:xfrm>
        </p:spPr>
        <p:txBody>
          <a:bodyPr/>
          <a:lstStyle/>
          <a:p>
            <a:r>
              <a:rPr lang="zh-CN" altLang="en-US" sz="2000"/>
              <a:t>使用指南</a:t>
            </a:r>
          </a:p>
          <a:p>
            <a:r>
              <a:rPr lang="zh-CN" altLang="en-US" sz="2000"/>
              <a:t>首先需要在</a:t>
            </a:r>
            <a:r>
              <a:rPr lang="en-US" altLang="zh-CN" sz="2000"/>
              <a:t>Vaa3D</a:t>
            </a:r>
            <a:r>
              <a:rPr lang="zh-CN" altLang="en-US" sz="2000"/>
              <a:t>内打开一张图像文件，否则会弹出如下提示框</a:t>
            </a:r>
          </a:p>
        </p:txBody>
      </p:sp>
      <p:pic>
        <p:nvPicPr>
          <p:cNvPr id="8" name="图片 7"/>
          <p:cNvPicPr>
            <a:picLocks noChangeAspect="1"/>
          </p:cNvPicPr>
          <p:nvPr/>
        </p:nvPicPr>
        <p:blipFill>
          <a:blip r:embed="rId2"/>
          <a:stretch>
            <a:fillRect/>
          </a:stretch>
        </p:blipFill>
        <p:spPr>
          <a:xfrm>
            <a:off x="7658100" y="2867025"/>
            <a:ext cx="2209800" cy="1123950"/>
          </a:xfrm>
          <a:prstGeom prst="rect">
            <a:avLst/>
          </a:prstGeom>
        </p:spPr>
      </p:pic>
      <p:pic>
        <p:nvPicPr>
          <p:cNvPr id="6" name="图片 5"/>
          <p:cNvPicPr>
            <a:picLocks noChangeAspect="1"/>
          </p:cNvPicPr>
          <p:nvPr/>
        </p:nvPicPr>
        <p:blipFill>
          <a:blip r:embed="rId3"/>
          <a:stretch>
            <a:fillRect/>
          </a:stretch>
        </p:blipFill>
        <p:spPr>
          <a:xfrm>
            <a:off x="1198880" y="1547495"/>
            <a:ext cx="1631950" cy="48336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1670"/>
          </a:xfrm>
        </p:spPr>
        <p:txBody>
          <a:bodyPr/>
          <a:lstStyle/>
          <a:p>
            <a:r>
              <a:rPr lang="en-US" altLang="zh-CN" sz="2400">
                <a:latin typeface="Times New Roman" panose="02020603050405020304" charset="0"/>
              </a:rPr>
              <a:t>DF-tracing</a:t>
            </a:r>
            <a:r>
              <a:rPr lang="zh-CN" altLang="en-US" sz="2400">
                <a:latin typeface="Times New Roman" panose="02020603050405020304" charset="0"/>
              </a:rPr>
              <a:t>使用简介</a:t>
            </a:r>
          </a:p>
        </p:txBody>
      </p:sp>
      <p:sp>
        <p:nvSpPr>
          <p:cNvPr id="3" name="内容占位符 2"/>
          <p:cNvSpPr>
            <a:spLocks noGrp="1"/>
          </p:cNvSpPr>
          <p:nvPr>
            <p:ph sz="half" idx="1"/>
          </p:nvPr>
        </p:nvSpPr>
        <p:spPr>
          <a:xfrm>
            <a:off x="838200" y="1027430"/>
            <a:ext cx="5181600" cy="5149850"/>
          </a:xfrm>
        </p:spPr>
        <p:txBody>
          <a:bodyPr/>
          <a:lstStyle/>
          <a:p>
            <a:r>
              <a:rPr lang="zh-CN" altLang="en-US" sz="2000">
                <a:latin typeface="Times New Roman" panose="02020603050405020304" charset="0"/>
              </a:rPr>
              <a:t>首先需要在</a:t>
            </a:r>
            <a:r>
              <a:rPr lang="en-US" altLang="zh-CN" sz="2000">
                <a:latin typeface="Times New Roman" panose="02020603050405020304" charset="0"/>
              </a:rPr>
              <a:t>Vaa3D</a:t>
            </a:r>
            <a:r>
              <a:rPr lang="zh-CN" altLang="en-US" sz="2000">
                <a:latin typeface="Times New Roman" panose="02020603050405020304" charset="0"/>
              </a:rPr>
              <a:t>平台下打开一幅待</a:t>
            </a:r>
            <a:r>
              <a:rPr lang="en-US" altLang="zh-CN" sz="2000">
                <a:latin typeface="Times New Roman" panose="02020603050405020304" charset="0"/>
              </a:rPr>
              <a:t>tracing</a:t>
            </a:r>
            <a:r>
              <a:rPr lang="zh-CN" altLang="en-US" sz="2000">
                <a:latin typeface="Times New Roman" panose="02020603050405020304" charset="0"/>
              </a:rPr>
              <a:t>的图像，如下所示</a:t>
            </a:r>
          </a:p>
        </p:txBody>
      </p:sp>
      <p:sp>
        <p:nvSpPr>
          <p:cNvPr id="4" name="内容占位符 3"/>
          <p:cNvSpPr>
            <a:spLocks noGrp="1"/>
          </p:cNvSpPr>
          <p:nvPr>
            <p:ph sz="half" idx="2"/>
          </p:nvPr>
        </p:nvSpPr>
        <p:spPr>
          <a:xfrm>
            <a:off x="6172200" y="1027430"/>
            <a:ext cx="5181600" cy="5149850"/>
          </a:xfrm>
        </p:spPr>
        <p:txBody>
          <a:bodyPr/>
          <a:lstStyle/>
          <a:p>
            <a:r>
              <a:rPr lang="zh-CN" altLang="en-US" sz="2000"/>
              <a:t>然后按照上述步骤打开</a:t>
            </a:r>
            <a:r>
              <a:rPr lang="en-US" altLang="zh-CN" sz="2000">
                <a:latin typeface="Times New Roman" panose="02020603050405020304" charset="0"/>
                <a:sym typeface="+mn-ea"/>
              </a:rPr>
              <a:t>DF-tracing</a:t>
            </a:r>
            <a:r>
              <a:rPr lang="zh-CN" altLang="en-US" sz="2000"/>
              <a:t>插件</a:t>
            </a:r>
            <a:endParaRPr lang="zh-CN" altLang="en-US" sz="2000">
              <a:latin typeface="Times New Roman" panose="02020603050405020304" charset="0"/>
            </a:endParaRPr>
          </a:p>
        </p:txBody>
      </p:sp>
      <p:pic>
        <p:nvPicPr>
          <p:cNvPr id="7" name="内容占位符 4"/>
          <p:cNvPicPr>
            <a:picLocks noChangeAspect="1"/>
          </p:cNvPicPr>
          <p:nvPr/>
        </p:nvPicPr>
        <p:blipFill>
          <a:blip r:embed="rId3"/>
          <a:stretch>
            <a:fillRect/>
          </a:stretch>
        </p:blipFill>
        <p:spPr>
          <a:xfrm>
            <a:off x="838200" y="1774190"/>
            <a:ext cx="5181600" cy="36563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67385"/>
          </a:xfrm>
        </p:spPr>
        <p:txBody>
          <a:bodyPr/>
          <a:lstStyle/>
          <a:p>
            <a:r>
              <a:rPr lang="zh-CN" altLang="en-US" sz="2400"/>
              <a:t>结果如下所示</a:t>
            </a:r>
          </a:p>
        </p:txBody>
      </p:sp>
      <p:sp>
        <p:nvSpPr>
          <p:cNvPr id="4" name="内容占位符 3"/>
          <p:cNvSpPr>
            <a:spLocks noGrp="1"/>
          </p:cNvSpPr>
          <p:nvPr>
            <p:ph sz="half" idx="2"/>
          </p:nvPr>
        </p:nvSpPr>
        <p:spPr>
          <a:xfrm>
            <a:off x="6172200" y="1032510"/>
            <a:ext cx="5181600" cy="5144770"/>
          </a:xfrm>
        </p:spPr>
        <p:txBody>
          <a:bodyPr/>
          <a:lstStyle/>
          <a:p>
            <a:r>
              <a:rPr lang="zh-CN" altLang="en-US" sz="2000"/>
              <a:t>重建结果</a:t>
            </a:r>
          </a:p>
        </p:txBody>
      </p:sp>
      <p:sp>
        <p:nvSpPr>
          <p:cNvPr id="6" name="内容占位符 5"/>
          <p:cNvSpPr>
            <a:spLocks noGrp="1"/>
          </p:cNvSpPr>
          <p:nvPr>
            <p:ph sz="half" idx="1"/>
          </p:nvPr>
        </p:nvSpPr>
        <p:spPr>
          <a:xfrm>
            <a:off x="838200" y="1032510"/>
            <a:ext cx="5181600" cy="5144770"/>
          </a:xfrm>
        </p:spPr>
        <p:txBody>
          <a:bodyPr/>
          <a:lstStyle/>
          <a:p>
            <a:r>
              <a:rPr lang="zh-CN" altLang="en-US" sz="2000"/>
              <a:t>图像</a:t>
            </a:r>
          </a:p>
        </p:txBody>
      </p:sp>
      <p:pic>
        <p:nvPicPr>
          <p:cNvPr id="3" name="图片 2"/>
          <p:cNvPicPr>
            <a:picLocks noChangeAspect="1"/>
          </p:cNvPicPr>
          <p:nvPr/>
        </p:nvPicPr>
        <p:blipFill>
          <a:blip r:embed="rId2"/>
          <a:stretch>
            <a:fillRect/>
          </a:stretch>
        </p:blipFill>
        <p:spPr>
          <a:xfrm>
            <a:off x="838200" y="1637030"/>
            <a:ext cx="4135120" cy="4540250"/>
          </a:xfrm>
          <a:prstGeom prst="rect">
            <a:avLst/>
          </a:prstGeom>
        </p:spPr>
      </p:pic>
      <p:pic>
        <p:nvPicPr>
          <p:cNvPr id="7" name="图片 6"/>
          <p:cNvPicPr>
            <a:picLocks noChangeAspect="1"/>
          </p:cNvPicPr>
          <p:nvPr/>
        </p:nvPicPr>
        <p:blipFill>
          <a:blip r:embed="rId3"/>
          <a:stretch>
            <a:fillRect/>
          </a:stretch>
        </p:blipFill>
        <p:spPr>
          <a:xfrm>
            <a:off x="6172200" y="1637030"/>
            <a:ext cx="3888105" cy="45643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06425" y="1839595"/>
            <a:ext cx="10979785" cy="1242695"/>
          </a:xfrm>
        </p:spPr>
        <p:txBody>
          <a:bodyPr>
            <a:noAutofit/>
          </a:bodyPr>
          <a:lstStyle/>
          <a:p>
            <a:pPr algn="l"/>
            <a:r>
              <a:rPr lang="zh-CN" altLang="en-US" sz="3200" b="1">
                <a:latin typeface="Times New Roman" panose="02020603050405020304" charset="0"/>
              </a:rPr>
              <a:t>Rivulet: 3D Neuron Morphology Tracing with Iterative</a:t>
            </a:r>
            <a:br>
              <a:rPr lang="zh-CN" altLang="en-US" sz="3200" b="1">
                <a:latin typeface="Times New Roman" panose="02020603050405020304" charset="0"/>
              </a:rPr>
            </a:br>
            <a:r>
              <a:rPr lang="zh-CN" altLang="en-US" sz="3200" b="1">
                <a:latin typeface="Times New Roman" panose="02020603050405020304" charset="0"/>
              </a:rPr>
              <a:t>Back-Tracking</a:t>
            </a:r>
          </a:p>
        </p:txBody>
      </p:sp>
      <p:sp>
        <p:nvSpPr>
          <p:cNvPr id="5" name="副标题 4"/>
          <p:cNvSpPr>
            <a:spLocks noGrp="1"/>
          </p:cNvSpPr>
          <p:nvPr>
            <p:ph type="subTitle" idx="1"/>
          </p:nvPr>
        </p:nvSpPr>
        <p:spPr>
          <a:xfrm>
            <a:off x="605790" y="3602355"/>
            <a:ext cx="10980420" cy="1655445"/>
          </a:xfrm>
        </p:spPr>
        <p:txBody>
          <a:bodyPr/>
          <a:lstStyle/>
          <a:p>
            <a:pPr algn="ctr"/>
            <a:r>
              <a:rPr lang="zh-CN" altLang="en-US" sz="2000">
                <a:latin typeface="Times New Roman" panose="02020603050405020304" charset="0"/>
              </a:rPr>
              <a:t>Siqi Liu , Donghao Zhang, Yang Song, Hanchuan Peng and Weidong Cai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150"/>
          </a:xfrm>
        </p:spPr>
        <p:txBody>
          <a:bodyPr>
            <a:normAutofit fontScale="90000"/>
          </a:bodyPr>
          <a:lstStyle/>
          <a:p>
            <a:r>
              <a:rPr lang="zh-CN" altLang="en-US" b="1"/>
              <a:t>概述</a:t>
            </a:r>
          </a:p>
        </p:txBody>
      </p:sp>
      <p:sp>
        <p:nvSpPr>
          <p:cNvPr id="3" name="内容占位符 2"/>
          <p:cNvSpPr>
            <a:spLocks noGrp="1"/>
          </p:cNvSpPr>
          <p:nvPr>
            <p:ph idx="1"/>
          </p:nvPr>
        </p:nvSpPr>
        <p:spPr>
          <a:xfrm>
            <a:off x="838200" y="1315720"/>
            <a:ext cx="10515600" cy="4861560"/>
          </a:xfrm>
        </p:spPr>
        <p:txBody>
          <a:bodyPr/>
          <a:lstStyle/>
          <a:p>
            <a:pPr>
              <a:lnSpc>
                <a:spcPct val="160000"/>
              </a:lnSpc>
            </a:pPr>
            <a:r>
              <a:rPr lang="zh-CN" altLang="en-US" sz="2000">
                <a:latin typeface="Times New Roman" panose="02020603050405020304" charset="0"/>
              </a:rPr>
              <a:t>大多数现有的神经元跟踪算法面临</a:t>
            </a:r>
            <a:r>
              <a:rPr lang="zh-CN" altLang="en-US" sz="2000">
                <a:latin typeface="Times New Roman" panose="02020603050405020304" charset="0"/>
                <a:sym typeface="+mn-ea"/>
              </a:rPr>
              <a:t>的主要挑战</a:t>
            </a:r>
            <a:r>
              <a:rPr lang="zh-CN" altLang="en-US" sz="2000">
                <a:latin typeface="Times New Roman" panose="02020603050405020304" charset="0"/>
              </a:rPr>
              <a:t>可以概括为：</a:t>
            </a:r>
          </a:p>
          <a:p>
            <a:pPr>
              <a:lnSpc>
                <a:spcPct val="160000"/>
              </a:lnSpc>
            </a:pPr>
            <a:r>
              <a:rPr lang="zh-CN" altLang="en-US" sz="2000">
                <a:latin typeface="Times New Roman" panose="02020603050405020304" charset="0"/>
              </a:rPr>
              <a:t>（1）不相关的结构和噪声点会导致背景中不存在的结构被过度跟踪；</a:t>
            </a:r>
          </a:p>
          <a:p>
            <a:pPr>
              <a:lnSpc>
                <a:spcPct val="160000"/>
              </a:lnSpc>
            </a:pPr>
            <a:r>
              <a:rPr lang="zh-CN" altLang="en-US" sz="2000">
                <a:latin typeface="Times New Roman" panose="02020603050405020304" charset="0"/>
              </a:rPr>
              <a:t>（2）在应该连续的结构中，出现</a:t>
            </a:r>
            <a:r>
              <a:rPr lang="zh-CN" altLang="en-US" sz="2000">
                <a:latin typeface="Times New Roman" panose="02020603050405020304" charset="0"/>
                <a:sym typeface="+mn-ea"/>
              </a:rPr>
              <a:t>间隙影响</a:t>
            </a:r>
            <a:r>
              <a:rPr lang="zh-CN" altLang="en-US" sz="2000">
                <a:latin typeface="Times New Roman" panose="02020603050405020304" charset="0"/>
              </a:rPr>
              <a:t>结构的追踪；</a:t>
            </a:r>
          </a:p>
          <a:p>
            <a:pPr>
              <a:lnSpc>
                <a:spcPct val="160000"/>
              </a:lnSpc>
            </a:pPr>
            <a:r>
              <a:rPr lang="zh-CN" altLang="en-US" sz="2000">
                <a:latin typeface="Times New Roman" panose="02020603050405020304" charset="0"/>
              </a:rPr>
              <a:t>（3）不同分支之间的作物链接；</a:t>
            </a:r>
          </a:p>
          <a:p>
            <a:pPr>
              <a:lnSpc>
                <a:spcPct val="160000"/>
              </a:lnSpc>
            </a:pPr>
            <a:r>
              <a:rPr lang="zh-CN" altLang="en-US" sz="2000">
                <a:latin typeface="Times New Roman" panose="02020603050405020304" charset="0"/>
              </a:rPr>
              <a:t>（4）神经结构的非光滑表面违背几何假设。</a:t>
            </a:r>
          </a:p>
          <a:p>
            <a:pPr>
              <a:lnSpc>
                <a:spcPct val="160000"/>
              </a:lnSpc>
            </a:pPr>
            <a:r>
              <a:rPr lang="zh-CN" altLang="en-US" sz="2000">
                <a:latin typeface="Times New Roman" panose="02020603050405020304" charset="0"/>
              </a:rPr>
              <a:t>为应对上述挑战，提出了一种自动精确的三维神经元跟踪算法Rivulet。在试验研究中显示了良好的结果。</a:t>
            </a:r>
            <a:r>
              <a:rPr lang="zh-CN" altLang="en-US" sz="2000">
                <a:latin typeface="Times New Roman" panose="02020603050405020304" charset="0"/>
                <a:sym typeface="+mn-ea"/>
              </a:rPr>
              <a:t>Rivulet</a:t>
            </a:r>
            <a:r>
              <a:rPr lang="zh-CN" altLang="en-US" sz="2000">
                <a:latin typeface="Times New Roman" panose="02020603050405020304" charset="0"/>
              </a:rPr>
              <a:t>使用基于Hessian矩阵的方法来改进神经元分割，并在GWDT获得的速度图像上执行多模板快速行进（MSFM）。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785"/>
          </a:xfrm>
        </p:spPr>
        <p:txBody>
          <a:bodyPr>
            <a:normAutofit fontScale="90000"/>
          </a:bodyPr>
          <a:lstStyle/>
          <a:p>
            <a:r>
              <a:rPr lang="zh-CN" altLang="en-US" b="1">
                <a:latin typeface="Times New Roman" panose="02020603050405020304" charset="0"/>
              </a:rPr>
              <a:t>Preprocessing</a:t>
            </a:r>
          </a:p>
        </p:txBody>
      </p:sp>
      <p:sp>
        <p:nvSpPr>
          <p:cNvPr id="3" name="内容占位符 2"/>
          <p:cNvSpPr>
            <a:spLocks noGrp="1"/>
          </p:cNvSpPr>
          <p:nvPr>
            <p:ph idx="1"/>
          </p:nvPr>
        </p:nvSpPr>
        <p:spPr>
          <a:xfrm>
            <a:off x="838200" y="1340485"/>
            <a:ext cx="10515600" cy="4836795"/>
          </a:xfrm>
        </p:spPr>
        <p:txBody>
          <a:bodyPr/>
          <a:lstStyle/>
          <a:p>
            <a:r>
              <a:rPr lang="en-US" altLang="zh-CN" sz="2400" b="1">
                <a:latin typeface="Times New Roman" panose="02020603050405020304" charset="0"/>
              </a:rPr>
              <a:t>(1)</a:t>
            </a:r>
            <a:r>
              <a:rPr lang="zh-CN" altLang="en-US" sz="2400" b="1">
                <a:latin typeface="Times New Roman" panose="02020603050405020304" charset="0"/>
              </a:rPr>
              <a:t>Nonlinear Anisotropic Filter</a:t>
            </a:r>
          </a:p>
          <a:p>
            <a:r>
              <a:rPr sz="2000">
                <a:latin typeface="Times New Roman" panose="02020603050405020304" charset="0"/>
              </a:rPr>
              <a:t>对于强噪声破坏的图像，仅基于强度阈值来分割神经元结构</a:t>
            </a:r>
            <a:r>
              <a:rPr lang="zh-CN" sz="2000">
                <a:latin typeface="Times New Roman" panose="02020603050405020304" charset="0"/>
              </a:rPr>
              <a:t>效果不甚理想，所以在方法</a:t>
            </a:r>
            <a:r>
              <a:rPr sz="2000">
                <a:latin typeface="Times New Roman" panose="02020603050405020304" charset="0"/>
              </a:rPr>
              <a:t>应用非线性各向异性滤波器滤除图像噪声</a:t>
            </a:r>
            <a:r>
              <a:rPr lang="zh-CN" sz="2000">
                <a:latin typeface="Times New Roman" panose="02020603050405020304" charset="0"/>
              </a:rPr>
              <a:t>。所有大于0的体素被标记为滤波后图像中的前景。</a:t>
            </a:r>
          </a:p>
          <a:p>
            <a:r>
              <a:rPr lang="zh-CN" sz="2000">
                <a:latin typeface="Times New Roman" panose="02020603050405020304" charset="0"/>
              </a:rPr>
              <a:t>在滤波中要借助海森矩阵，此处原理同前文相同不再赘述。</a:t>
            </a:r>
            <a:endParaRPr lang="en-US" altLang="zh-CN" sz="2000">
              <a:latin typeface="Times New Roman" panose="02020603050405020304" charset="0"/>
            </a:endParaRPr>
          </a:p>
          <a:p>
            <a:endParaRPr lang="zh-CN" sz="2000">
              <a:latin typeface="Times New Roman" panose="02020603050405020304" charset="0"/>
            </a:endParaRPr>
          </a:p>
        </p:txBody>
      </p:sp>
      <p:pic>
        <p:nvPicPr>
          <p:cNvPr id="4" name="图片 3"/>
          <p:cNvPicPr>
            <a:picLocks noChangeAspect="1"/>
          </p:cNvPicPr>
          <p:nvPr/>
        </p:nvPicPr>
        <p:blipFill>
          <a:blip r:embed="rId2"/>
          <a:stretch>
            <a:fillRect/>
          </a:stretch>
        </p:blipFill>
        <p:spPr>
          <a:xfrm>
            <a:off x="3767455" y="3215640"/>
            <a:ext cx="4656455" cy="27628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en-US" altLang="zh-CN" sz="2400" b="1">
                <a:latin typeface="Times New Roman" panose="02020603050405020304" charset="0"/>
                <a:sym typeface="+mn-ea"/>
              </a:rPr>
              <a:t>(2)Neuron Segmentation</a:t>
            </a:r>
          </a:p>
          <a:p>
            <a:pPr>
              <a:lnSpc>
                <a:spcPct val="150000"/>
              </a:lnSpc>
            </a:pPr>
            <a:r>
              <a:rPr lang="en-US" altLang="zh-CN" sz="2000">
                <a:latin typeface="Times New Roman" panose="02020603050405020304" charset="0"/>
                <a:sym typeface="+mn-ea"/>
              </a:rPr>
              <a:t>对于中等噪声的图像，手动选择的阈值将合理地分割神经元。</a:t>
            </a:r>
            <a:endParaRPr lang="en-US" altLang="zh-CN" sz="2000">
              <a:latin typeface="Times New Roman" panose="02020603050405020304" charset="0"/>
            </a:endParaRPr>
          </a:p>
          <a:p>
            <a:pPr>
              <a:lnSpc>
                <a:spcPct val="150000"/>
              </a:lnSpc>
            </a:pPr>
            <a:r>
              <a:rPr lang="en-US" altLang="zh-CN" sz="2000">
                <a:latin typeface="Times New Roman" panose="02020603050405020304" charset="0"/>
                <a:sym typeface="+mn-ea"/>
              </a:rPr>
              <a:t>对于具有低信噪比（SNR）的图像，应用6个基于Hessian的特征参数分类器从预处理</a:t>
            </a:r>
            <a:r>
              <a:rPr lang="zh-CN" altLang="en-US" sz="2000">
                <a:latin typeface="Times New Roman" panose="02020603050405020304" charset="0"/>
                <a:sym typeface="+mn-ea"/>
              </a:rPr>
              <a:t>过后的</a:t>
            </a:r>
            <a:r>
              <a:rPr lang="en-US" altLang="zh-CN" sz="2000">
                <a:latin typeface="Times New Roman" panose="02020603050405020304" charset="0"/>
                <a:sym typeface="+mn-ea"/>
              </a:rPr>
              <a:t>图像中提取曲线结构。体素分类采用二次判别分析（QDA），分类器形</a:t>
            </a:r>
            <a:r>
              <a:rPr lang="zh-CN" altLang="en-US" sz="2000">
                <a:latin typeface="Times New Roman" panose="02020603050405020304" charset="0"/>
                <a:sym typeface="+mn-ea"/>
              </a:rPr>
              <a:t>式</a:t>
            </a:r>
            <a:r>
              <a:rPr lang="en-US" altLang="zh-CN" sz="2000">
                <a:latin typeface="Times New Roman" panose="02020603050405020304" charset="0"/>
                <a:sym typeface="+mn-ea"/>
              </a:rPr>
              <a:t>为</a:t>
            </a:r>
            <a:r>
              <a:rPr lang="zh-CN" altLang="en-US" sz="2000">
                <a:latin typeface="Times New Roman" panose="02020603050405020304" charset="0"/>
                <a:sym typeface="+mn-ea"/>
              </a:rPr>
              <a:t>：</a:t>
            </a:r>
          </a:p>
          <a:p>
            <a:endParaRPr lang="zh-CN" altLang="en-US" sz="2000">
              <a:latin typeface="Times New Roman" panose="02020603050405020304" charset="0"/>
              <a:sym typeface="+mn-ea"/>
            </a:endParaRPr>
          </a:p>
          <a:p>
            <a:endParaRPr lang="zh-CN" altLang="en-US" sz="2000">
              <a:latin typeface="Times New Roman" panose="02020603050405020304" charset="0"/>
              <a:sym typeface="+mn-ea"/>
            </a:endParaRPr>
          </a:p>
          <a:p>
            <a:pPr>
              <a:lnSpc>
                <a:spcPct val="130000"/>
              </a:lnSpc>
            </a:pPr>
            <a:r>
              <a:rPr lang="zh-CN" altLang="en-US" sz="2000">
                <a:latin typeface="Times New Roman" panose="02020603050405020304" charset="0"/>
                <a:sym typeface="+mn-ea"/>
              </a:rPr>
              <a:t>其中</a:t>
            </a:r>
            <a:r>
              <a:rPr lang="en-US" altLang="zh-CN" sz="2000">
                <a:latin typeface="Times New Roman" panose="02020603050405020304" charset="0"/>
                <a:sym typeface="+mn-ea"/>
              </a:rPr>
              <a:t>x</a:t>
            </a:r>
            <a:r>
              <a:rPr lang="zh-CN" altLang="en-US" sz="2000">
                <a:latin typeface="Times New Roman" panose="02020603050405020304" charset="0"/>
                <a:sym typeface="+mn-ea"/>
              </a:rPr>
              <a:t>是每个体素的长度为6的输入向量，而</a:t>
            </a:r>
            <a:r>
              <a:rPr lang="en-US" altLang="zh-CN" sz="2000">
                <a:latin typeface="Times New Roman" panose="02020603050405020304" charset="0"/>
                <a:sym typeface="+mn-ea"/>
              </a:rPr>
              <a:t>a</a:t>
            </a:r>
            <a:r>
              <a:rPr lang="en-US" altLang="zh-CN" sz="2000" baseline="-25000">
                <a:latin typeface="Times New Roman" panose="02020603050405020304" charset="0"/>
                <a:sym typeface="+mn-ea"/>
              </a:rPr>
              <a:t>i</a:t>
            </a:r>
            <a:r>
              <a:rPr lang="zh-CN" altLang="en-US" sz="2000">
                <a:latin typeface="Times New Roman" panose="02020603050405020304" charset="0"/>
                <a:sym typeface="+mn-ea"/>
              </a:rPr>
              <a:t>是不同输入顺序决定的表面系数。</a:t>
            </a:r>
          </a:p>
          <a:p>
            <a:pPr>
              <a:lnSpc>
                <a:spcPct val="130000"/>
              </a:lnSpc>
            </a:pPr>
            <a:r>
              <a:rPr lang="en-US" altLang="zh-CN" sz="2000">
                <a:latin typeface="Times New Roman" panose="02020603050405020304" charset="0"/>
                <a:sym typeface="+mn-ea"/>
              </a:rPr>
              <a:t>x</a:t>
            </a:r>
            <a:r>
              <a:rPr lang="zh-CN" altLang="en-US" sz="2000">
                <a:latin typeface="Times New Roman" panose="02020603050405020304" charset="0"/>
                <a:sym typeface="+mn-ea"/>
              </a:rPr>
              <a:t>中特征包括在最大各向异性响应的尺度上提取的三个Hessian特征值以及Frangi血管性评分K</a:t>
            </a:r>
            <a:r>
              <a:rPr lang="en-US" altLang="zh-CN" sz="2000">
                <a:latin typeface="Times New Roman" panose="02020603050405020304" charset="0"/>
                <a:sym typeface="+mn-ea"/>
              </a:rPr>
              <a:t>rissian</a:t>
            </a:r>
            <a:r>
              <a:rPr lang="zh-CN" altLang="en-US" sz="2000">
                <a:latin typeface="Times New Roman" panose="02020603050405020304" charset="0"/>
                <a:sym typeface="+mn-ea"/>
              </a:rPr>
              <a:t>血管评分，各向异性评分。</a:t>
            </a:r>
          </a:p>
        </p:txBody>
      </p:sp>
      <p:graphicFrame>
        <p:nvGraphicFramePr>
          <p:cNvPr id="5" name="对象 4">
            <a:hlinkClick r:id="" action="ppaction://ole?verb=0"/>
          </p:cNvPr>
          <p:cNvGraphicFramePr>
            <a:graphicFrameLocks noChangeAspect="1"/>
          </p:cNvGraphicFramePr>
          <p:nvPr/>
        </p:nvGraphicFramePr>
        <p:xfrm>
          <a:off x="4658360" y="2545080"/>
          <a:ext cx="2875915" cy="515620"/>
        </p:xfrm>
        <a:graphic>
          <a:graphicData uri="http://schemas.openxmlformats.org/presentationml/2006/ole">
            <mc:AlternateContent xmlns:mc="http://schemas.openxmlformats.org/markup-compatibility/2006">
              <mc:Choice xmlns:v="urn:schemas-microsoft-com:vml" Requires="v">
                <p:oleObj spid="_x0000_s6146" r:id="rId3" imgW="1346200" imgH="241300" progId="Equation.KSEE3">
                  <p:embed/>
                </p:oleObj>
              </mc:Choice>
              <mc:Fallback>
                <p:oleObj r:id="rId3" imgW="1346200" imgH="241300" progId="Equation.KSEE3">
                  <p:embed/>
                  <p:pic>
                    <p:nvPicPr>
                      <p:cNvPr id="0" name="图片 1024"/>
                      <p:cNvPicPr/>
                      <p:nvPr/>
                    </p:nvPicPr>
                    <p:blipFill>
                      <a:blip r:embed="rId4"/>
                      <a:stretch>
                        <a:fillRect/>
                      </a:stretch>
                    </p:blipFill>
                    <p:spPr>
                      <a:xfrm>
                        <a:off x="4658360" y="2545080"/>
                        <a:ext cx="2875915" cy="51562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normAutofit lnSpcReduction="10000"/>
          </a:bodyPr>
          <a:lstStyle/>
          <a:p>
            <a:pPr>
              <a:lnSpc>
                <a:spcPct val="170000"/>
              </a:lnSpc>
            </a:pPr>
            <a:r>
              <a:rPr lang="en-US" altLang="zh-CN" sz="2000">
                <a:latin typeface="Times New Roman" panose="02020603050405020304" charset="0"/>
              </a:rPr>
              <a:t>(1)</a:t>
            </a:r>
            <a:r>
              <a:rPr lang="zh-CN" altLang="en-US" sz="2000"/>
              <a:t>假定较亮的区域代表神经元信号。</a:t>
            </a:r>
          </a:p>
          <a:p>
            <a:pPr>
              <a:lnSpc>
                <a:spcPct val="170000"/>
              </a:lnSpc>
            </a:pPr>
            <a:r>
              <a:rPr lang="en-US" altLang="zh-CN" sz="2000">
                <a:latin typeface="Times New Roman" panose="02020603050405020304" charset="0"/>
              </a:rPr>
              <a:t>(2)</a:t>
            </a:r>
            <a:r>
              <a:rPr lang="zh-CN" altLang="en-US" sz="2000"/>
              <a:t>图像的预处理，首先计算整个图像的平均亮度值</a:t>
            </a:r>
            <a:r>
              <a:rPr lang="en-US" altLang="zh-CN" sz="2000"/>
              <a:t>t</a:t>
            </a:r>
            <a:r>
              <a:rPr lang="en-US" altLang="zh-CN" sz="2000" baseline="-25000"/>
              <a:t>a</a:t>
            </a:r>
            <a:r>
              <a:rPr lang="zh-CN" altLang="en-US" sz="2000"/>
              <a:t>，把</a:t>
            </a:r>
            <a:r>
              <a:rPr lang="en-US" altLang="zh-CN" sz="2000"/>
              <a:t>t</a:t>
            </a:r>
            <a:r>
              <a:rPr lang="en-US" altLang="zh-CN" sz="2000" baseline="-25000"/>
              <a:t>a</a:t>
            </a:r>
            <a:r>
              <a:rPr lang="zh-CN" altLang="en-US" sz="2000"/>
              <a:t>作为阈值来分割图像，亮度值高于</a:t>
            </a:r>
            <a:r>
              <a:rPr lang="en-US" altLang="zh-CN" sz="2000"/>
              <a:t>t</a:t>
            </a:r>
            <a:r>
              <a:rPr lang="en-US" altLang="zh-CN" sz="2000" baseline="-25000"/>
              <a:t>a</a:t>
            </a:r>
            <a:r>
              <a:rPr lang="zh-CN" altLang="en-US" sz="2000"/>
              <a:t>的被认为是神经元的一部分</a:t>
            </a:r>
            <a:r>
              <a:rPr lang="en-US" altLang="zh-CN" sz="2000"/>
              <a:t>(</a:t>
            </a:r>
            <a:r>
              <a:rPr lang="zh-CN" altLang="en-US" sz="2000"/>
              <a:t>前景</a:t>
            </a:r>
            <a:r>
              <a:rPr lang="en-US" altLang="zh-CN" sz="2000"/>
              <a:t>)</a:t>
            </a:r>
            <a:r>
              <a:rPr lang="zh-CN" altLang="en-US" sz="2000"/>
              <a:t>，低于</a:t>
            </a:r>
            <a:r>
              <a:rPr lang="en-US" altLang="zh-CN" sz="2000"/>
              <a:t>t</a:t>
            </a:r>
            <a:r>
              <a:rPr lang="en-US" altLang="zh-CN" sz="2000" baseline="-25000"/>
              <a:t>a</a:t>
            </a:r>
            <a:r>
              <a:rPr lang="zh-CN" altLang="en-US" sz="2000"/>
              <a:t>的部分被看作背景。</a:t>
            </a:r>
          </a:p>
          <a:p>
            <a:pPr>
              <a:lnSpc>
                <a:spcPct val="170000"/>
              </a:lnSpc>
            </a:pPr>
            <a:r>
              <a:rPr lang="en-US" altLang="zh-CN" sz="2000">
                <a:latin typeface="Times New Roman" panose="02020603050405020304" charset="0"/>
              </a:rPr>
              <a:t>(3)</a:t>
            </a:r>
            <a:r>
              <a:rPr lang="zh-CN" altLang="en-US" sz="2000"/>
              <a:t>在分离出来的前景上生成一个无向图</a:t>
            </a:r>
            <a:r>
              <a:rPr lang="en-US" altLang="zh-CN" sz="2000">
                <a:latin typeface="Times New Roman" panose="02020603050405020304" charset="0"/>
              </a:rPr>
              <a:t>G=(V,E)</a:t>
            </a:r>
            <a:r>
              <a:rPr lang="zh-CN" altLang="en-US" sz="2000"/>
              <a:t>。</a:t>
            </a:r>
            <a:r>
              <a:rPr lang="en-US" altLang="zh-CN" sz="2000">
                <a:latin typeface="Times New Roman" panose="02020603050405020304" charset="0"/>
              </a:rPr>
              <a:t>V</a:t>
            </a:r>
            <a:r>
              <a:rPr lang="zh-CN" altLang="en-US" sz="2000"/>
              <a:t>代表图像体素，</a:t>
            </a:r>
            <a:r>
              <a:rPr lang="en-US" altLang="zh-CN" sz="2000">
                <a:latin typeface="Times New Roman" panose="02020603050405020304" charset="0"/>
              </a:rPr>
              <a:t>E</a:t>
            </a:r>
            <a:r>
              <a:rPr lang="zh-CN" altLang="en-US" sz="2000"/>
              <a:t>代表测地距离度量函数值。当且仅当</a:t>
            </a:r>
            <a:r>
              <a:rPr lang="en-US" altLang="zh-CN" sz="2000">
                <a:latin typeface="Times New Roman" panose="02020603050405020304" charset="0"/>
              </a:rPr>
              <a:t>V</a:t>
            </a:r>
            <a:r>
              <a:rPr lang="zh-CN" altLang="en-US" sz="2000"/>
              <a:t>与图像中的一对对应点之间的距离满足下列公式时，两点之间存在一条无向边。</a:t>
            </a:r>
          </a:p>
          <a:p>
            <a:pPr>
              <a:lnSpc>
                <a:spcPct val="170000"/>
              </a:lnSpc>
            </a:pPr>
            <a:endParaRPr lang="zh-CN" altLang="en-US" sz="2000"/>
          </a:p>
          <a:p>
            <a:pPr>
              <a:lnSpc>
                <a:spcPct val="170000"/>
              </a:lnSpc>
            </a:pPr>
            <a:r>
              <a:rPr lang="zh-CN" altLang="en-US" sz="2000"/>
              <a:t>边上的权重为：</a:t>
            </a:r>
          </a:p>
          <a:p>
            <a:pPr>
              <a:lnSpc>
                <a:spcPct val="170000"/>
              </a:lnSpc>
            </a:pPr>
            <a:endParaRPr lang="zh-CN" altLang="en-US" sz="2000"/>
          </a:p>
          <a:p>
            <a:pPr>
              <a:lnSpc>
                <a:spcPct val="170000"/>
              </a:lnSpc>
            </a:pPr>
            <a:endParaRPr lang="zh-CN" altLang="en-US" sz="2000"/>
          </a:p>
        </p:txBody>
      </p:sp>
      <p:graphicFrame>
        <p:nvGraphicFramePr>
          <p:cNvPr id="5" name="对象 4">
            <a:hlinkClick r:id="" action="ppaction://ole?verb=0"/>
          </p:cNvPr>
          <p:cNvGraphicFramePr>
            <a:graphicFrameLocks noChangeAspect="1"/>
          </p:cNvGraphicFramePr>
          <p:nvPr/>
        </p:nvGraphicFramePr>
        <p:xfrm>
          <a:off x="3792855" y="3268980"/>
          <a:ext cx="4606290" cy="511175"/>
        </p:xfrm>
        <a:graphic>
          <a:graphicData uri="http://schemas.openxmlformats.org/presentationml/2006/ole">
            <mc:AlternateContent xmlns:mc="http://schemas.openxmlformats.org/markup-compatibility/2006">
              <mc:Choice xmlns:v="urn:schemas-microsoft-com:vml" Requires="v">
                <p:oleObj spid="_x0000_s1028" r:id="rId3" imgW="2057400" imgH="254000" progId="Equation.KSEE3">
                  <p:embed/>
                </p:oleObj>
              </mc:Choice>
              <mc:Fallback>
                <p:oleObj r:id="rId3" imgW="2057400" imgH="254000" progId="Equation.KSEE3">
                  <p:embed/>
                  <p:pic>
                    <p:nvPicPr>
                      <p:cNvPr id="0" name="图片 1024"/>
                      <p:cNvPicPr/>
                      <p:nvPr/>
                    </p:nvPicPr>
                    <p:blipFill>
                      <a:blip r:embed="rId4"/>
                      <a:stretch>
                        <a:fillRect/>
                      </a:stretch>
                    </p:blipFill>
                    <p:spPr>
                      <a:xfrm>
                        <a:off x="3792855" y="3268980"/>
                        <a:ext cx="4606290" cy="511175"/>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929890" y="4132580"/>
            <a:ext cx="5069840" cy="992505"/>
          </a:xfrm>
          <a:prstGeom prst="rect">
            <a:avLst/>
          </a:prstGeom>
        </p:spPr>
      </p:pic>
      <p:pic>
        <p:nvPicPr>
          <p:cNvPr id="7" name="图片 6"/>
          <p:cNvPicPr>
            <a:picLocks noChangeAspect="1"/>
          </p:cNvPicPr>
          <p:nvPr/>
        </p:nvPicPr>
        <p:blipFill>
          <a:blip r:embed="rId6"/>
          <a:stretch>
            <a:fillRect/>
          </a:stretch>
        </p:blipFill>
        <p:spPr>
          <a:xfrm>
            <a:off x="2929890" y="5342890"/>
            <a:ext cx="3865245" cy="55435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p:nvPr>
        </p:nvPicPr>
        <p:blipFill>
          <a:blip r:embed="rId2"/>
          <a:stretch>
            <a:fillRect/>
          </a:stretch>
        </p:blipFill>
        <p:spPr>
          <a:xfrm>
            <a:off x="838200" y="1325245"/>
            <a:ext cx="10515600" cy="389128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785"/>
          </a:xfrm>
        </p:spPr>
        <p:txBody>
          <a:bodyPr>
            <a:normAutofit fontScale="90000"/>
          </a:bodyPr>
          <a:lstStyle/>
          <a:p>
            <a:r>
              <a:rPr lang="zh-CN" altLang="en-US" b="1">
                <a:latin typeface="Times New Roman" panose="02020603050405020304" charset="0"/>
              </a:rPr>
              <a:t>Multistencils Fast Marching</a:t>
            </a:r>
          </a:p>
        </p:txBody>
      </p:sp>
      <p:sp>
        <p:nvSpPr>
          <p:cNvPr id="3" name="内容占位符 2"/>
          <p:cNvSpPr>
            <a:spLocks noGrp="1"/>
          </p:cNvSpPr>
          <p:nvPr>
            <p:ph idx="1"/>
          </p:nvPr>
        </p:nvSpPr>
        <p:spPr>
          <a:xfrm>
            <a:off x="838200" y="1298575"/>
            <a:ext cx="10515600" cy="4878705"/>
          </a:xfrm>
        </p:spPr>
        <p:txBody>
          <a:bodyPr/>
          <a:lstStyle/>
          <a:p>
            <a:pPr>
              <a:lnSpc>
                <a:spcPct val="140000"/>
              </a:lnSpc>
            </a:pPr>
            <a:r>
              <a:rPr lang="zh-CN" altLang="en-US" sz="2000">
                <a:latin typeface="Times New Roman" panose="02020603050405020304" charset="0"/>
              </a:rPr>
              <a:t>这里同样要用到</a:t>
            </a:r>
            <a:r>
              <a:rPr lang="en-US" altLang="zh-CN" sz="2000">
                <a:latin typeface="Times New Roman" panose="02020603050405020304" charset="0"/>
              </a:rPr>
              <a:t>GWDT</a:t>
            </a:r>
            <a:r>
              <a:rPr lang="zh-CN" altLang="en-US" sz="2000">
                <a:latin typeface="Times New Roman" panose="02020603050405020304" charset="0"/>
              </a:rPr>
              <a:t>，在分割前景上获得</a:t>
            </a:r>
            <a:r>
              <a:rPr lang="en-US" altLang="zh-CN" sz="2000">
                <a:latin typeface="Times New Roman" panose="02020603050405020304" charset="0"/>
              </a:rPr>
              <a:t>D(u)</a:t>
            </a:r>
            <a:r>
              <a:rPr lang="zh-CN" altLang="en-US" sz="2000">
                <a:latin typeface="Times New Roman" panose="02020603050405020304" charset="0"/>
              </a:rPr>
              <a:t>。在</a:t>
            </a:r>
            <a:r>
              <a:rPr lang="en-US" altLang="zh-CN" sz="2000">
                <a:latin typeface="Times New Roman" panose="02020603050405020304" charset="0"/>
              </a:rPr>
              <a:t>D(u)</a:t>
            </a:r>
            <a:r>
              <a:rPr lang="zh-CN" altLang="en-US" sz="2000">
                <a:latin typeface="Times New Roman" panose="02020603050405020304" charset="0"/>
              </a:rPr>
              <a:t>中，远离边界的前景体素点要比靠近边界的体素点更亮。距离变换图中的背景像素点被设置为</a:t>
            </a:r>
            <a:r>
              <a:rPr lang="en-US" altLang="zh-CN" sz="2000">
                <a:latin typeface="Times New Roman" panose="02020603050405020304" charset="0"/>
              </a:rPr>
              <a:t>10</a:t>
            </a:r>
            <a:r>
              <a:rPr lang="en-US" altLang="zh-CN" sz="2000" baseline="30000">
                <a:latin typeface="Times New Roman" panose="02020603050405020304" charset="0"/>
              </a:rPr>
              <a:t>-10.</a:t>
            </a:r>
          </a:p>
          <a:p>
            <a:pPr>
              <a:lnSpc>
                <a:spcPct val="140000"/>
              </a:lnSpc>
            </a:pPr>
            <a:r>
              <a:rPr lang="zh-CN" altLang="en-US" sz="2000">
                <a:latin typeface="Times New Roman" panose="02020603050405020304" charset="0"/>
              </a:rPr>
              <a:t>在前面的</a:t>
            </a:r>
            <a:r>
              <a:rPr lang="en-US" altLang="zh-CN" sz="2000">
                <a:latin typeface="Times New Roman" panose="02020603050405020304" charset="0"/>
              </a:rPr>
              <a:t>APP2</a:t>
            </a:r>
            <a:r>
              <a:rPr lang="zh-CN" altLang="en-US" sz="2000">
                <a:latin typeface="Times New Roman" panose="02020603050405020304" charset="0"/>
              </a:rPr>
              <a:t>中讲过</a:t>
            </a:r>
            <a:r>
              <a:rPr lang="zh-CN" altLang="en-US" sz="2000">
                <a:latin typeface="Times New Roman" panose="02020603050405020304" charset="0"/>
                <a:sym typeface="+mn-ea"/>
              </a:rPr>
              <a:t>Fast Marching</a:t>
            </a:r>
            <a:r>
              <a:rPr lang="zh-CN" altLang="en-US" sz="2000" b="1">
                <a:latin typeface="Times New Roman" panose="02020603050405020304" charset="0"/>
                <a:sym typeface="+mn-ea"/>
              </a:rPr>
              <a:t>，</a:t>
            </a:r>
            <a:r>
              <a:rPr lang="en-US" altLang="zh-CN" sz="2000">
                <a:latin typeface="Times New Roman" panose="02020603050405020304" charset="0"/>
                <a:sym typeface="+mn-ea"/>
              </a:rPr>
              <a:t>Fast Marching</a:t>
            </a:r>
            <a:r>
              <a:rPr lang="zh-CN" altLang="en-US" sz="2000">
                <a:latin typeface="Times New Roman" panose="02020603050405020304" charset="0"/>
                <a:sym typeface="+mn-ea"/>
              </a:rPr>
              <a:t>通过求解程函方程</a:t>
            </a:r>
            <a:r>
              <a:rPr lang="en-US" altLang="zh-CN" sz="2000">
                <a:latin typeface="Times New Roman" panose="02020603050405020304" charset="0"/>
                <a:sym typeface="+mn-ea"/>
              </a:rPr>
              <a:t>(</a:t>
            </a:r>
            <a:r>
              <a:rPr lang="zh-CN" altLang="en-US" sz="2000">
                <a:latin typeface="Times New Roman" panose="02020603050405020304" charset="0"/>
                <a:sym typeface="+mn-ea"/>
              </a:rPr>
              <a:t>如下</a:t>
            </a:r>
            <a:r>
              <a:rPr lang="en-US" altLang="zh-CN" sz="2000">
                <a:latin typeface="Times New Roman" panose="02020603050405020304" charset="0"/>
                <a:sym typeface="+mn-ea"/>
              </a:rPr>
              <a:t>)</a:t>
            </a:r>
            <a:r>
              <a:rPr lang="zh-CN" altLang="en-US" sz="2000">
                <a:latin typeface="Times New Roman" panose="02020603050405020304" charset="0"/>
                <a:sym typeface="+mn-ea"/>
              </a:rPr>
              <a:t>跟踪移动界面</a:t>
            </a:r>
          </a:p>
          <a:p>
            <a:pPr>
              <a:lnSpc>
                <a:spcPct val="140000"/>
              </a:lnSpc>
            </a:pPr>
            <a:endParaRPr lang="en-US" altLang="zh-CN" sz="2000">
              <a:latin typeface="Times New Roman" panose="02020603050405020304" charset="0"/>
              <a:sym typeface="+mn-ea"/>
            </a:endParaRPr>
          </a:p>
          <a:p>
            <a:pPr>
              <a:lnSpc>
                <a:spcPct val="140000"/>
              </a:lnSpc>
            </a:pPr>
            <a:endParaRPr lang="en-US" altLang="zh-CN" sz="2000">
              <a:latin typeface="Times New Roman" panose="02020603050405020304" charset="0"/>
              <a:sym typeface="+mn-ea"/>
            </a:endParaRPr>
          </a:p>
          <a:p>
            <a:pPr>
              <a:lnSpc>
                <a:spcPct val="140000"/>
              </a:lnSpc>
            </a:pPr>
            <a:r>
              <a:rPr lang="en-US" altLang="zh-CN" sz="2000">
                <a:latin typeface="Times New Roman" panose="02020603050405020304" charset="0"/>
                <a:sym typeface="+mn-ea"/>
              </a:rPr>
              <a:t>F(x)</a:t>
            </a:r>
            <a:r>
              <a:rPr lang="zh-CN" altLang="en-US" sz="2000">
                <a:latin typeface="Times New Roman" panose="02020603050405020304" charset="0"/>
                <a:sym typeface="+mn-ea"/>
              </a:rPr>
              <a:t>是一个正值函数，代表在</a:t>
            </a:r>
            <a:r>
              <a:rPr lang="en-US" altLang="zh-CN" sz="2000">
                <a:latin typeface="Times New Roman" panose="02020603050405020304" charset="0"/>
                <a:sym typeface="+mn-ea"/>
              </a:rPr>
              <a:t>x</a:t>
            </a:r>
            <a:r>
              <a:rPr lang="zh-CN" altLang="en-US" sz="2000">
                <a:latin typeface="Times New Roman" panose="02020603050405020304" charset="0"/>
                <a:sym typeface="+mn-ea"/>
              </a:rPr>
              <a:t>处的速度，通常作为已知输入提供</a:t>
            </a:r>
            <a:endParaRPr lang="zh-CN" altLang="en-US" sz="2000">
              <a:latin typeface="Times New Roman" panose="02020603050405020304" charset="0"/>
            </a:endParaRPr>
          </a:p>
          <a:p>
            <a:pPr>
              <a:lnSpc>
                <a:spcPct val="140000"/>
              </a:lnSpc>
            </a:pPr>
            <a:r>
              <a:rPr lang="zh-CN" altLang="en-US" sz="2000">
                <a:latin typeface="Times New Roman" panose="02020603050405020304" charset="0"/>
                <a:sym typeface="+mn-ea"/>
              </a:rPr>
              <a:t>边界   为定义在</a:t>
            </a:r>
            <a:r>
              <a:rPr lang="en-US" altLang="zh-CN" sz="2000">
                <a:latin typeface="Times New Roman" panose="02020603050405020304" charset="0"/>
                <a:sym typeface="+mn-ea"/>
              </a:rPr>
              <a:t>n</a:t>
            </a:r>
            <a:r>
              <a:rPr lang="zh-CN" altLang="en-US" sz="2000">
                <a:latin typeface="Times New Roman" panose="02020603050405020304" charset="0"/>
                <a:sym typeface="+mn-ea"/>
              </a:rPr>
              <a:t>维空间</a:t>
            </a:r>
            <a:r>
              <a:rPr lang="en-US" altLang="zh-CN" sz="2000">
                <a:latin typeface="Times New Roman" panose="02020603050405020304" charset="0"/>
                <a:sym typeface="+mn-ea"/>
              </a:rPr>
              <a:t>R</a:t>
            </a:r>
            <a:r>
              <a:rPr lang="en-US" altLang="zh-CN" sz="2000" baseline="30000">
                <a:latin typeface="Times New Roman" panose="02020603050405020304" charset="0"/>
                <a:sym typeface="+mn-ea"/>
              </a:rPr>
              <a:t>n</a:t>
            </a:r>
            <a:r>
              <a:rPr lang="zh-CN" altLang="en-US" sz="2000">
                <a:latin typeface="Times New Roman" panose="02020603050405020304" charset="0"/>
                <a:sym typeface="+mn-ea"/>
              </a:rPr>
              <a:t>中的一个超曲面</a:t>
            </a:r>
            <a:endParaRPr lang="zh-CN" altLang="en-US" sz="2000">
              <a:latin typeface="Times New Roman" panose="02020603050405020304" charset="0"/>
            </a:endParaRPr>
          </a:p>
          <a:p>
            <a:pPr>
              <a:lnSpc>
                <a:spcPct val="140000"/>
              </a:lnSpc>
            </a:pPr>
            <a:r>
              <a:rPr lang="zh-CN" altLang="en-US" sz="2000">
                <a:latin typeface="Times New Roman" panose="02020603050405020304" charset="0"/>
                <a:sym typeface="+mn-ea"/>
              </a:rPr>
              <a:t>从物理意义上来说</a:t>
            </a:r>
            <a:r>
              <a:rPr lang="en-US" altLang="zh-CN" sz="2000">
                <a:latin typeface="Times New Roman" panose="02020603050405020304" charset="0"/>
                <a:sym typeface="+mn-ea"/>
              </a:rPr>
              <a:t>T(x)</a:t>
            </a:r>
            <a:r>
              <a:rPr lang="zh-CN" altLang="en-US" sz="2000">
                <a:latin typeface="Times New Roman" panose="02020603050405020304" charset="0"/>
                <a:sym typeface="+mn-ea"/>
              </a:rPr>
              <a:t>代表从边界    到</a:t>
            </a:r>
            <a:r>
              <a:rPr lang="en-US" altLang="zh-CN" sz="2000">
                <a:latin typeface="Times New Roman" panose="02020603050405020304" charset="0"/>
                <a:sym typeface="+mn-ea"/>
              </a:rPr>
              <a:t>R</a:t>
            </a:r>
            <a:r>
              <a:rPr lang="en-US" altLang="zh-CN" sz="2000" baseline="30000">
                <a:latin typeface="Times New Roman" panose="02020603050405020304" charset="0"/>
                <a:sym typeface="+mn-ea"/>
              </a:rPr>
              <a:t>n</a:t>
            </a:r>
            <a:r>
              <a:rPr lang="zh-CN" altLang="en-US" sz="2000">
                <a:latin typeface="Times New Roman" panose="02020603050405020304" charset="0"/>
                <a:sym typeface="+mn-ea"/>
              </a:rPr>
              <a:t>内部点的最短时间，在</a:t>
            </a:r>
            <a:r>
              <a:rPr lang="en-US" altLang="zh-CN" sz="2000">
                <a:latin typeface="Times New Roman" panose="02020603050405020304" charset="0"/>
                <a:sym typeface="+mn-ea"/>
              </a:rPr>
              <a:t>Rivulet</a:t>
            </a:r>
            <a:r>
              <a:rPr lang="zh-CN" altLang="en-US" sz="2000">
                <a:latin typeface="Times New Roman" panose="02020603050405020304" charset="0"/>
                <a:sym typeface="+mn-ea"/>
              </a:rPr>
              <a:t>中：</a:t>
            </a:r>
          </a:p>
          <a:p>
            <a:pPr>
              <a:lnSpc>
                <a:spcPct val="140000"/>
              </a:lnSpc>
            </a:pPr>
            <a:r>
              <a:rPr lang="en-US" altLang="zh-CN" sz="2000">
                <a:latin typeface="Times New Roman" panose="02020603050405020304" charset="0"/>
                <a:sym typeface="+mn-ea"/>
              </a:rPr>
              <a:t>F = ( D(u)/D</a:t>
            </a:r>
            <a:r>
              <a:rPr lang="en-US" altLang="zh-CN" sz="2000" baseline="-25000">
                <a:latin typeface="Times New Roman" panose="02020603050405020304" charset="0"/>
                <a:sym typeface="+mn-ea"/>
              </a:rPr>
              <a:t>max </a:t>
            </a:r>
            <a:r>
              <a:rPr lang="en-US" altLang="zh-CN" sz="2000">
                <a:latin typeface="Times New Roman" panose="02020603050405020304" charset="0"/>
                <a:sym typeface="+mn-ea"/>
              </a:rPr>
              <a:t>),</a:t>
            </a:r>
            <a:r>
              <a:rPr lang="zh-CN" altLang="en-US" sz="2000">
                <a:latin typeface="Times New Roman" panose="02020603050405020304" charset="0"/>
                <a:sym typeface="+mn-ea"/>
              </a:rPr>
              <a:t>其中</a:t>
            </a:r>
            <a:r>
              <a:rPr lang="en-US" altLang="zh-CN" sz="2000">
                <a:latin typeface="Times New Roman" panose="02020603050405020304" charset="0"/>
                <a:sym typeface="+mn-ea"/>
              </a:rPr>
              <a:t>D</a:t>
            </a:r>
            <a:r>
              <a:rPr lang="en-US" altLang="zh-CN" sz="2000" baseline="-25000">
                <a:latin typeface="Times New Roman" panose="02020603050405020304" charset="0"/>
                <a:sym typeface="+mn-ea"/>
              </a:rPr>
              <a:t>max</a:t>
            </a:r>
            <a:r>
              <a:rPr lang="zh-CN" altLang="en-US" sz="2000">
                <a:latin typeface="Times New Roman" panose="02020603050405020304" charset="0"/>
                <a:sym typeface="+mn-ea"/>
              </a:rPr>
              <a:t>是</a:t>
            </a:r>
            <a:r>
              <a:rPr lang="en-US" altLang="zh-CN" sz="2000">
                <a:latin typeface="Times New Roman" panose="02020603050405020304" charset="0"/>
                <a:sym typeface="+mn-ea"/>
              </a:rPr>
              <a:t>D(u)</a:t>
            </a:r>
            <a:r>
              <a:rPr lang="zh-CN" altLang="en-US" sz="2000">
                <a:latin typeface="Times New Roman" panose="02020603050405020304" charset="0"/>
                <a:sym typeface="+mn-ea"/>
              </a:rPr>
              <a:t>中的最大值。</a:t>
            </a:r>
          </a:p>
        </p:txBody>
      </p:sp>
      <p:graphicFrame>
        <p:nvGraphicFramePr>
          <p:cNvPr id="5" name="对象 4">
            <a:hlinkClick r:id="" action="ppaction://ole?verb=0"/>
          </p:cNvPr>
          <p:cNvGraphicFramePr>
            <a:graphicFrameLocks noChangeAspect="1"/>
          </p:cNvGraphicFramePr>
          <p:nvPr/>
        </p:nvGraphicFramePr>
        <p:xfrm>
          <a:off x="2380615" y="3134995"/>
          <a:ext cx="7084695" cy="560705"/>
        </p:xfrm>
        <a:graphic>
          <a:graphicData uri="http://schemas.openxmlformats.org/presentationml/2006/ole">
            <mc:AlternateContent xmlns:mc="http://schemas.openxmlformats.org/markup-compatibility/2006">
              <mc:Choice xmlns:v="urn:schemas-microsoft-com:vml" Requires="v">
                <p:oleObj spid="_x0000_s7172" r:id="rId3" imgW="1676400" imgH="203200" progId="Equation.KSEE3">
                  <p:embed/>
                </p:oleObj>
              </mc:Choice>
              <mc:Fallback>
                <p:oleObj r:id="rId3" imgW="1676400" imgH="203200" progId="Equation.KSEE3">
                  <p:embed/>
                  <p:pic>
                    <p:nvPicPr>
                      <p:cNvPr id="0" name="图片 1026"/>
                      <p:cNvPicPr/>
                      <p:nvPr/>
                    </p:nvPicPr>
                    <p:blipFill>
                      <a:blip r:embed="rId4"/>
                      <a:stretch>
                        <a:fillRect/>
                      </a:stretch>
                    </p:blipFill>
                    <p:spPr>
                      <a:xfrm>
                        <a:off x="2380615" y="3134995"/>
                        <a:ext cx="7084695" cy="56070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658620" y="4675505"/>
          <a:ext cx="199390" cy="218440"/>
        </p:xfrm>
        <a:graphic>
          <a:graphicData uri="http://schemas.openxmlformats.org/presentationml/2006/ole">
            <mc:AlternateContent xmlns:mc="http://schemas.openxmlformats.org/markup-compatibility/2006">
              <mc:Choice xmlns:v="urn:schemas-microsoft-com:vml" Requires="v">
                <p:oleObj spid="_x0000_s7173" r:id="rId5" imgW="139700" imgH="152400" progId="Equation.KSEE3">
                  <p:embed/>
                </p:oleObj>
              </mc:Choice>
              <mc:Fallback>
                <p:oleObj r:id="rId5" imgW="139700" imgH="152400" progId="Equation.KSEE3">
                  <p:embed/>
                  <p:pic>
                    <p:nvPicPr>
                      <p:cNvPr id="0" name="图片 1024"/>
                      <p:cNvPicPr/>
                      <p:nvPr/>
                    </p:nvPicPr>
                    <p:blipFill>
                      <a:blip r:embed="rId6"/>
                      <a:stretch>
                        <a:fillRect/>
                      </a:stretch>
                    </p:blipFill>
                    <p:spPr>
                      <a:xfrm>
                        <a:off x="1658620" y="4675505"/>
                        <a:ext cx="199390" cy="21844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4922520" y="5207635"/>
          <a:ext cx="216535" cy="237490"/>
        </p:xfrm>
        <a:graphic>
          <a:graphicData uri="http://schemas.openxmlformats.org/presentationml/2006/ole">
            <mc:AlternateContent xmlns:mc="http://schemas.openxmlformats.org/markup-compatibility/2006">
              <mc:Choice xmlns:v="urn:schemas-microsoft-com:vml" Requires="v">
                <p:oleObj spid="_x0000_s7174" r:id="rId7" imgW="139700" imgH="152400" progId="Equation.KSEE3">
                  <p:embed/>
                </p:oleObj>
              </mc:Choice>
              <mc:Fallback>
                <p:oleObj r:id="rId7" imgW="139700" imgH="152400" progId="Equation.KSEE3">
                  <p:embed/>
                  <p:pic>
                    <p:nvPicPr>
                      <p:cNvPr id="0" name="图片 1024"/>
                      <p:cNvPicPr/>
                      <p:nvPr/>
                    </p:nvPicPr>
                    <p:blipFill>
                      <a:blip r:embed="rId6"/>
                      <a:stretch>
                        <a:fillRect/>
                      </a:stretch>
                    </p:blipFill>
                    <p:spPr>
                      <a:xfrm>
                        <a:off x="4922520" y="5207635"/>
                        <a:ext cx="216535" cy="237490"/>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1011555" y="1252855"/>
            <a:ext cx="10168890" cy="43516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76250"/>
            <a:ext cx="10515600" cy="5701030"/>
          </a:xfrm>
        </p:spPr>
        <p:txBody>
          <a:bodyPr/>
          <a:lstStyle/>
          <a:p>
            <a:pPr>
              <a:lnSpc>
                <a:spcPct val="190000"/>
              </a:lnSpc>
            </a:pPr>
            <a:r>
              <a:rPr lang="zh-CN" altLang="en-US">
                <a:latin typeface="Times New Roman" panose="02020603050405020304" charset="0"/>
              </a:rPr>
              <a:t>Single-Stencil Multiple Rotations of Coordinate System</a:t>
            </a:r>
          </a:p>
          <a:p>
            <a:pPr lvl="1">
              <a:lnSpc>
                <a:spcPct val="190000"/>
              </a:lnSpc>
            </a:pPr>
            <a:r>
              <a:rPr lang="zh-CN" altLang="en-US" sz="2000">
                <a:latin typeface="Times New Roman" panose="02020603050405020304" charset="0"/>
              </a:rPr>
              <a:t>先来看图a中的二维点阵。 假定笛卡尔坐标系已经旋转了一个角度    ，经过旋转后的心坐标系内的任意点          和原坐标系中的点            之间的关系如下：</a:t>
            </a:r>
          </a:p>
          <a:p>
            <a:pPr marL="914400" lvl="2" indent="0">
              <a:lnSpc>
                <a:spcPct val="190000"/>
              </a:lnSpc>
              <a:buNone/>
            </a:pPr>
            <a:r>
              <a:rPr lang="zh-CN" altLang="en-US">
                <a:latin typeface="Times New Roman" panose="02020603050405020304" charset="0"/>
              </a:rPr>
              <a:t>                                                                                                             </a:t>
            </a:r>
            <a:r>
              <a:rPr lang="zh-CN" altLang="en-US" sz="1800">
                <a:latin typeface="Times New Roman" panose="02020603050405020304" charset="0"/>
              </a:rPr>
              <a:t>  </a:t>
            </a:r>
            <a:r>
              <a:rPr lang="en-US" altLang="zh-CN" sz="1800">
                <a:latin typeface="Times New Roman" panose="02020603050405020304" charset="0"/>
              </a:rPr>
              <a:t>(1)</a:t>
            </a:r>
          </a:p>
          <a:p>
            <a:pPr lvl="1">
              <a:lnSpc>
                <a:spcPct val="190000"/>
              </a:lnSpc>
            </a:pPr>
            <a:endParaRPr lang="en-US" altLang="zh-CN" sz="1800">
              <a:latin typeface="Times New Roman" panose="02020603050405020304" charset="0"/>
            </a:endParaRPr>
          </a:p>
          <a:p>
            <a:pPr lvl="1">
              <a:lnSpc>
                <a:spcPct val="190000"/>
              </a:lnSpc>
            </a:pPr>
            <a:r>
              <a:rPr lang="zh-CN" altLang="en-US" sz="2000">
                <a:latin typeface="Times New Roman" panose="02020603050405020304" charset="0"/>
              </a:rPr>
              <a:t>T关于x和y的偏导数由链式求导法则给出：</a:t>
            </a:r>
          </a:p>
          <a:p>
            <a:pPr lvl="1">
              <a:lnSpc>
                <a:spcPct val="190000"/>
              </a:lnSpc>
            </a:pPr>
            <a:endParaRPr lang="zh-CN" altLang="en-US" sz="2000">
              <a:latin typeface="Times New Roman" panose="02020603050405020304" charset="0"/>
            </a:endParaRPr>
          </a:p>
          <a:p>
            <a:pPr lvl="8">
              <a:lnSpc>
                <a:spcPct val="100000"/>
              </a:lnSpc>
            </a:pPr>
            <a:r>
              <a:rPr lang="zh-CN" altLang="en-US">
                <a:latin typeface="Times New Roman" panose="02020603050405020304" charset="0"/>
              </a:rPr>
              <a:t>                                                                       </a:t>
            </a:r>
            <a:r>
              <a:rPr lang="en-US" altLang="zh-CN">
                <a:latin typeface="Times New Roman" panose="02020603050405020304" charset="0"/>
              </a:rPr>
              <a:t>(2)</a:t>
            </a:r>
          </a:p>
        </p:txBody>
      </p:sp>
      <p:graphicFrame>
        <p:nvGraphicFramePr>
          <p:cNvPr id="4" name="对象 3">
            <a:hlinkClick r:id="" action="ppaction://ole?verb=0"/>
          </p:cNvPr>
          <p:cNvGraphicFramePr>
            <a:graphicFrameLocks noChangeAspect="1"/>
          </p:cNvGraphicFramePr>
          <p:nvPr/>
        </p:nvGraphicFramePr>
        <p:xfrm>
          <a:off x="8905240" y="1580515"/>
          <a:ext cx="250190" cy="349885"/>
        </p:xfrm>
        <a:graphic>
          <a:graphicData uri="http://schemas.openxmlformats.org/presentationml/2006/ole">
            <mc:AlternateContent xmlns:mc="http://schemas.openxmlformats.org/markup-compatibility/2006">
              <mc:Choice xmlns:v="urn:schemas-microsoft-com:vml" Requires="v">
                <p:oleObj spid="_x0000_s8196" r:id="rId3" imgW="127000" imgH="177165" progId="Equation.KSEE3">
                  <p:embed/>
                </p:oleObj>
              </mc:Choice>
              <mc:Fallback>
                <p:oleObj r:id="rId3" imgW="127000" imgH="177165" progId="Equation.KSEE3">
                  <p:embed/>
                  <p:pic>
                    <p:nvPicPr>
                      <p:cNvPr id="0" name="图片 1024"/>
                      <p:cNvPicPr/>
                      <p:nvPr/>
                    </p:nvPicPr>
                    <p:blipFill>
                      <a:blip r:embed="rId4"/>
                      <a:stretch>
                        <a:fillRect/>
                      </a:stretch>
                    </p:blipFill>
                    <p:spPr>
                      <a:xfrm>
                        <a:off x="8905240" y="1580515"/>
                        <a:ext cx="250190" cy="3498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643630" y="2202180"/>
          <a:ext cx="644525" cy="306705"/>
        </p:xfrm>
        <a:graphic>
          <a:graphicData uri="http://schemas.openxmlformats.org/presentationml/2006/ole">
            <mc:AlternateContent xmlns:mc="http://schemas.openxmlformats.org/markup-compatibility/2006">
              <mc:Choice xmlns:v="urn:schemas-microsoft-com:vml" Requires="v">
                <p:oleObj spid="_x0000_s8197" r:id="rId5" imgW="342900" imgH="241300" progId="Equation.KSEE3">
                  <p:embed/>
                </p:oleObj>
              </mc:Choice>
              <mc:Fallback>
                <p:oleObj r:id="rId5" imgW="342900" imgH="241300" progId="Equation.KSEE3">
                  <p:embed/>
                  <p:pic>
                    <p:nvPicPr>
                      <p:cNvPr id="0" name="图片 1025"/>
                      <p:cNvPicPr/>
                      <p:nvPr/>
                    </p:nvPicPr>
                    <p:blipFill>
                      <a:blip r:embed="rId6"/>
                      <a:stretch>
                        <a:fillRect/>
                      </a:stretch>
                    </p:blipFill>
                    <p:spPr>
                      <a:xfrm>
                        <a:off x="3643630" y="2202180"/>
                        <a:ext cx="644525" cy="30670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6370320" y="2152650"/>
          <a:ext cx="668020" cy="356235"/>
        </p:xfrm>
        <a:graphic>
          <a:graphicData uri="http://schemas.openxmlformats.org/presentationml/2006/ole">
            <mc:AlternateContent xmlns:mc="http://schemas.openxmlformats.org/markup-compatibility/2006">
              <mc:Choice xmlns:v="urn:schemas-microsoft-com:vml" Requires="v">
                <p:oleObj spid="_x0000_s8198" r:id="rId7" imgW="355600" imgH="215900" progId="Equation.KSEE3">
                  <p:embed/>
                </p:oleObj>
              </mc:Choice>
              <mc:Fallback>
                <p:oleObj r:id="rId7" imgW="355600" imgH="215900" progId="Equation.KSEE3">
                  <p:embed/>
                  <p:pic>
                    <p:nvPicPr>
                      <p:cNvPr id="0" name="图片 1026"/>
                      <p:cNvPicPr/>
                      <p:nvPr/>
                    </p:nvPicPr>
                    <p:blipFill>
                      <a:blip r:embed="rId8"/>
                      <a:stretch>
                        <a:fillRect/>
                      </a:stretch>
                    </p:blipFill>
                    <p:spPr>
                      <a:xfrm>
                        <a:off x="6370320" y="2152650"/>
                        <a:ext cx="668020" cy="356235"/>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4131310" y="2837180"/>
            <a:ext cx="3443605" cy="764540"/>
          </a:xfrm>
          <a:prstGeom prst="rect">
            <a:avLst/>
          </a:prstGeom>
        </p:spPr>
      </p:pic>
      <p:pic>
        <p:nvPicPr>
          <p:cNvPr id="8" name="图片 7"/>
          <p:cNvPicPr>
            <a:picLocks noChangeAspect="1"/>
          </p:cNvPicPr>
          <p:nvPr/>
        </p:nvPicPr>
        <p:blipFill>
          <a:blip r:embed="rId10"/>
          <a:stretch>
            <a:fillRect/>
          </a:stretch>
        </p:blipFill>
        <p:spPr>
          <a:xfrm>
            <a:off x="4131310" y="4739640"/>
            <a:ext cx="4009390" cy="11912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75310"/>
            <a:ext cx="10515600" cy="5601970"/>
          </a:xfrm>
        </p:spPr>
        <p:txBody>
          <a:bodyPr/>
          <a:lstStyle/>
          <a:p>
            <a:r>
              <a:rPr lang="zh-CN" altLang="en-US" sz="2000">
                <a:latin typeface="Times New Roman" panose="02020603050405020304" charset="0"/>
              </a:rPr>
              <a:t>将方程</a:t>
            </a:r>
            <a:r>
              <a:rPr lang="en-US" altLang="zh-CN" sz="2000">
                <a:latin typeface="Times New Roman" panose="02020603050405020304" charset="0"/>
              </a:rPr>
              <a:t>(1)</a:t>
            </a:r>
            <a:r>
              <a:rPr lang="zh-CN" altLang="en-US" sz="2000">
                <a:latin typeface="Times New Roman" panose="02020603050405020304" charset="0"/>
              </a:rPr>
              <a:t>带入</a:t>
            </a:r>
            <a:r>
              <a:rPr lang="en-US" altLang="zh-CN" sz="2000">
                <a:latin typeface="Times New Roman" panose="02020603050405020304" charset="0"/>
              </a:rPr>
              <a:t>(2)</a:t>
            </a:r>
            <a:r>
              <a:rPr lang="zh-CN" altLang="en-US" sz="2000">
                <a:latin typeface="Times New Roman" panose="02020603050405020304" charset="0"/>
              </a:rPr>
              <a:t>可得如下结果：</a:t>
            </a:r>
          </a:p>
          <a:p>
            <a:endParaRPr lang="zh-CN" altLang="en-US" sz="2000">
              <a:latin typeface="Times New Roman" panose="02020603050405020304" charset="0"/>
            </a:endParaRPr>
          </a:p>
          <a:p>
            <a:endParaRPr lang="zh-CN" altLang="en-US" sz="2000">
              <a:latin typeface="Times New Roman" panose="02020603050405020304" charset="0"/>
            </a:endParaRPr>
          </a:p>
          <a:p>
            <a:endParaRPr lang="zh-CN" altLang="en-US" sz="2000">
              <a:latin typeface="Times New Roman" panose="02020603050405020304" charset="0"/>
            </a:endParaRPr>
          </a:p>
          <a:p>
            <a:r>
              <a:rPr lang="zh-CN" altLang="en-US" sz="2000">
                <a:latin typeface="Times New Roman" panose="02020603050405020304" charset="0"/>
              </a:rPr>
              <a:t>                                                                                                                     </a:t>
            </a:r>
            <a:r>
              <a:rPr lang="en-US" altLang="zh-CN" sz="2000">
                <a:latin typeface="Times New Roman" panose="02020603050405020304" charset="0"/>
              </a:rPr>
              <a:t>(3)</a:t>
            </a:r>
          </a:p>
          <a:p>
            <a:endParaRPr lang="en-US" altLang="zh-CN" sz="2000">
              <a:latin typeface="Times New Roman" panose="02020603050405020304" charset="0"/>
            </a:endParaRPr>
          </a:p>
          <a:p>
            <a:endParaRPr lang="zh-CN" altLang="en-US" sz="2000">
              <a:latin typeface="Times New Roman" panose="02020603050405020304" charset="0"/>
            </a:endParaRPr>
          </a:p>
          <a:p>
            <a:endParaRPr lang="zh-CN" altLang="en-US" sz="2000">
              <a:latin typeface="Times New Roman" panose="02020603050405020304" charset="0"/>
            </a:endParaRPr>
          </a:p>
          <a:p>
            <a:endParaRPr lang="zh-CN" altLang="en-US" sz="2000">
              <a:latin typeface="Times New Roman" panose="02020603050405020304" charset="0"/>
            </a:endParaRPr>
          </a:p>
          <a:p>
            <a:r>
              <a:rPr lang="zh-CN" altLang="en-US" sz="2000">
                <a:latin typeface="Times New Roman" panose="02020603050405020304" charset="0"/>
              </a:rPr>
              <a:t>对</a:t>
            </a:r>
            <a:r>
              <a:rPr lang="en-US" altLang="zh-CN" sz="2000">
                <a:latin typeface="Times New Roman" panose="02020603050405020304" charset="0"/>
              </a:rPr>
              <a:t>(3)</a:t>
            </a:r>
            <a:r>
              <a:rPr lang="zh-CN" altLang="en-US" sz="2000">
                <a:latin typeface="Times New Roman" panose="02020603050405020304" charset="0"/>
              </a:rPr>
              <a:t>两边求平方和可得：</a:t>
            </a:r>
          </a:p>
          <a:p>
            <a:endParaRPr lang="zh-CN" altLang="en-US" sz="2000">
              <a:latin typeface="Times New Roman" panose="02020603050405020304" charset="0"/>
            </a:endParaRPr>
          </a:p>
          <a:p>
            <a:r>
              <a:rPr lang="zh-CN" altLang="en-US" sz="2000">
                <a:latin typeface="Times New Roman" panose="02020603050405020304" charset="0"/>
              </a:rPr>
              <a:t>                                                                                                                      </a:t>
            </a:r>
            <a:r>
              <a:rPr lang="en-US" altLang="zh-CN" sz="2000">
                <a:latin typeface="Times New Roman" panose="02020603050405020304" charset="0"/>
              </a:rPr>
              <a:t>(4)</a:t>
            </a:r>
          </a:p>
          <a:p>
            <a:endParaRPr lang="zh-CN" altLang="en-US" sz="2000">
              <a:latin typeface="Times New Roman" panose="02020603050405020304" charset="0"/>
            </a:endParaRPr>
          </a:p>
          <a:p>
            <a:endParaRPr lang="zh-CN" altLang="en-US" sz="2000">
              <a:latin typeface="Times New Roman" panose="02020603050405020304" charset="0"/>
            </a:endParaRPr>
          </a:p>
          <a:p>
            <a:pPr marL="457200" lvl="1" indent="0">
              <a:buNone/>
            </a:pPr>
            <a:endParaRPr lang="en-US" altLang="zh-CN" sz="2000">
              <a:latin typeface="Times New Roman" panose="02020603050405020304" charset="0"/>
            </a:endParaRPr>
          </a:p>
          <a:p>
            <a:pPr marL="457200" lvl="1" indent="0">
              <a:buNone/>
            </a:pPr>
            <a:endParaRPr lang="en-US" altLang="zh-CN" sz="2400"/>
          </a:p>
          <a:p>
            <a:endParaRPr lang="zh-CN" altLang="en-US"/>
          </a:p>
        </p:txBody>
      </p:sp>
      <p:pic>
        <p:nvPicPr>
          <p:cNvPr id="4" name="图片 3"/>
          <p:cNvPicPr>
            <a:picLocks noChangeAspect="1"/>
          </p:cNvPicPr>
          <p:nvPr/>
        </p:nvPicPr>
        <p:blipFill>
          <a:blip r:embed="rId2"/>
          <a:stretch>
            <a:fillRect/>
          </a:stretch>
        </p:blipFill>
        <p:spPr>
          <a:xfrm>
            <a:off x="3463925" y="1628140"/>
            <a:ext cx="3275965" cy="1474470"/>
          </a:xfrm>
          <a:prstGeom prst="rect">
            <a:avLst/>
          </a:prstGeom>
        </p:spPr>
      </p:pic>
      <p:pic>
        <p:nvPicPr>
          <p:cNvPr id="5" name="图片 4"/>
          <p:cNvPicPr>
            <a:picLocks noChangeAspect="1"/>
          </p:cNvPicPr>
          <p:nvPr/>
        </p:nvPicPr>
        <p:blipFill>
          <a:blip r:embed="rId3"/>
          <a:stretch>
            <a:fillRect/>
          </a:stretch>
        </p:blipFill>
        <p:spPr>
          <a:xfrm>
            <a:off x="3463925" y="4842510"/>
            <a:ext cx="5132705" cy="6223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59740"/>
            <a:ext cx="10515600" cy="5717540"/>
          </a:xfrm>
        </p:spPr>
        <p:txBody>
          <a:bodyPr/>
          <a:lstStyle/>
          <a:p>
            <a:pPr>
              <a:lnSpc>
                <a:spcPct val="150000"/>
              </a:lnSpc>
            </a:pPr>
            <a:r>
              <a:rPr lang="zh-CN" altLang="en-US" sz="2000"/>
              <a:t>该方法在旋转的坐标系下，    可以通过沿   和    的空间导数近似。</a:t>
            </a:r>
          </a:p>
          <a:p>
            <a:pPr>
              <a:lnSpc>
                <a:spcPct val="150000"/>
              </a:lnSpc>
            </a:pPr>
            <a:r>
              <a:rPr lang="zh-CN" altLang="en-US" sz="2000">
                <a:latin typeface="Times New Roman" panose="02020603050405020304" charset="0"/>
              </a:rPr>
              <a:t>现在，通过沿着         坐标系求解Eikonal方程，然后沿着          坐标系求解一次，得到两个到达x的时间的解，从中选出满足FMM的最小值。</a:t>
            </a:r>
          </a:p>
          <a:p>
            <a:pPr>
              <a:lnSpc>
                <a:spcPct val="150000"/>
              </a:lnSpc>
            </a:pPr>
            <a:r>
              <a:rPr lang="zh-CN" altLang="en-US" sz="2000">
                <a:latin typeface="Times New Roman" panose="02020603050405020304" charset="0"/>
              </a:rPr>
              <a:t>但是这种技术仅限于各向同性的网格间距，其中           。否则，旋转后的坐标系将在</a:t>
            </a:r>
            <a:r>
              <a:rPr lang="en-US" altLang="zh-CN" sz="2000">
                <a:latin typeface="Times New Roman" panose="02020603050405020304" charset="0"/>
              </a:rPr>
              <a:t>Nongrid</a:t>
            </a:r>
            <a:r>
              <a:rPr lang="zh-CN" altLang="en-US" sz="2000">
                <a:latin typeface="Times New Roman" panose="02020603050405020304" charset="0"/>
              </a:rPr>
              <a:t>处与点阵相交。</a:t>
            </a:r>
            <a:r>
              <a:rPr lang="zh-CN" altLang="en-US" sz="2000">
                <a:latin typeface="Times New Roman" panose="02020603050405020304" charset="0"/>
                <a:sym typeface="+mn-ea"/>
              </a:rPr>
              <a:t>其实</a:t>
            </a:r>
            <a:r>
              <a:rPr lang="en-US" altLang="zh-CN" sz="2000">
                <a:latin typeface="Times New Roman" panose="02020603050405020304" charset="0"/>
                <a:sym typeface="+mn-ea"/>
              </a:rPr>
              <a:t>MSFM</a:t>
            </a:r>
            <a:r>
              <a:rPr lang="zh-CN" altLang="en-US" sz="2000">
                <a:latin typeface="Times New Roman" panose="02020603050405020304" charset="0"/>
                <a:sym typeface="+mn-ea"/>
              </a:rPr>
              <a:t>的目的是为了获得程函方程在</a:t>
            </a:r>
            <a:r>
              <a:rPr lang="en-US" altLang="zh-CN" sz="2000">
                <a:latin typeface="Times New Roman" panose="02020603050405020304" charset="0"/>
                <a:sym typeface="+mn-ea"/>
              </a:rPr>
              <a:t>3D</a:t>
            </a:r>
            <a:r>
              <a:rPr lang="zh-CN" altLang="en-US" sz="2000">
                <a:latin typeface="Times New Roman" panose="02020603050405020304" charset="0"/>
                <a:sym typeface="+mn-ea"/>
              </a:rPr>
              <a:t>情况下的高精度解。</a:t>
            </a:r>
          </a:p>
          <a:p>
            <a:pPr>
              <a:lnSpc>
                <a:spcPct val="150000"/>
              </a:lnSpc>
            </a:pPr>
            <a:endParaRPr lang="zh-CN" altLang="en-US" sz="2000">
              <a:latin typeface="Times New Roman" panose="02020603050405020304" charset="0"/>
            </a:endParaRPr>
          </a:p>
        </p:txBody>
      </p:sp>
      <p:graphicFrame>
        <p:nvGraphicFramePr>
          <p:cNvPr id="4" name="对象 3">
            <a:hlinkClick r:id="" action="ppaction://ole?verb=0"/>
          </p:cNvPr>
          <p:cNvGraphicFramePr>
            <a:graphicFrameLocks noChangeAspect="1"/>
          </p:cNvGraphicFramePr>
          <p:nvPr/>
        </p:nvGraphicFramePr>
        <p:xfrm>
          <a:off x="4031615" y="632460"/>
          <a:ext cx="398145" cy="304165"/>
        </p:xfrm>
        <a:graphic>
          <a:graphicData uri="http://schemas.openxmlformats.org/presentationml/2006/ole">
            <mc:AlternateContent xmlns:mc="http://schemas.openxmlformats.org/markup-compatibility/2006">
              <mc:Choice xmlns:v="urn:schemas-microsoft-com:vml" Requires="v">
                <p:oleObj spid="_x0000_s9223" r:id="rId3" imgW="254000" imgH="177165" progId="Equation.KSEE3">
                  <p:embed/>
                </p:oleObj>
              </mc:Choice>
              <mc:Fallback>
                <p:oleObj r:id="rId3" imgW="254000" imgH="177165" progId="Equation.KSEE3">
                  <p:embed/>
                  <p:pic>
                    <p:nvPicPr>
                      <p:cNvPr id="0" name="图片 2048"/>
                      <p:cNvPicPr/>
                      <p:nvPr/>
                    </p:nvPicPr>
                    <p:blipFill>
                      <a:blip r:embed="rId4"/>
                      <a:stretch>
                        <a:fillRect/>
                      </a:stretch>
                    </p:blipFill>
                    <p:spPr>
                      <a:xfrm>
                        <a:off x="4031615" y="632460"/>
                        <a:ext cx="398145" cy="30416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671185" y="617855"/>
          <a:ext cx="240665" cy="318770"/>
        </p:xfrm>
        <a:graphic>
          <a:graphicData uri="http://schemas.openxmlformats.org/presentationml/2006/ole">
            <mc:AlternateContent xmlns:mc="http://schemas.openxmlformats.org/markup-compatibility/2006">
              <mc:Choice xmlns:v="urn:schemas-microsoft-com:vml" Requires="v">
                <p:oleObj spid="_x0000_s9224" r:id="rId5" imgW="127000" imgH="215900" progId="Equation.KSEE3">
                  <p:embed/>
                </p:oleObj>
              </mc:Choice>
              <mc:Fallback>
                <p:oleObj r:id="rId5" imgW="127000" imgH="215900" progId="Equation.KSEE3">
                  <p:embed/>
                  <p:pic>
                    <p:nvPicPr>
                      <p:cNvPr id="0" name="图片 2049"/>
                      <p:cNvPicPr/>
                      <p:nvPr/>
                    </p:nvPicPr>
                    <p:blipFill>
                      <a:blip r:embed="rId6"/>
                      <a:stretch>
                        <a:fillRect/>
                      </a:stretch>
                    </p:blipFill>
                    <p:spPr>
                      <a:xfrm>
                        <a:off x="5671185" y="617855"/>
                        <a:ext cx="240665" cy="318770"/>
                      </a:xfrm>
                      <a:prstGeom prst="rect">
                        <a:avLst/>
                      </a:prstGeom>
                    </p:spPr>
                  </p:pic>
                </p:oleObj>
              </mc:Fallback>
            </mc:AlternateContent>
          </a:graphicData>
        </a:graphic>
      </p:graphicFrame>
      <p:graphicFrame>
        <p:nvGraphicFramePr>
          <p:cNvPr id="7" name="对象 6"/>
          <p:cNvGraphicFramePr/>
          <p:nvPr/>
        </p:nvGraphicFramePr>
        <p:xfrm>
          <a:off x="6130925" y="617855"/>
          <a:ext cx="224790" cy="318770"/>
        </p:xfrm>
        <a:graphic>
          <a:graphicData uri="http://schemas.openxmlformats.org/presentationml/2006/ole">
            <mc:AlternateContent xmlns:mc="http://schemas.openxmlformats.org/markup-compatibility/2006">
              <mc:Choice xmlns:v="urn:schemas-microsoft-com:vml" Requires="v">
                <p:oleObj spid="_x0000_s9225" r:id="rId7" imgW="295910" imgH="429895" progId="Equation.KSEE3">
                  <p:embed/>
                </p:oleObj>
              </mc:Choice>
              <mc:Fallback>
                <p:oleObj r:id="rId7" imgW="295910" imgH="429895" progId="Equation.KSEE3">
                  <p:embed/>
                  <p:pic>
                    <p:nvPicPr>
                      <p:cNvPr id="0" name="图片 7"/>
                      <p:cNvPicPr/>
                      <p:nvPr/>
                    </p:nvPicPr>
                    <p:blipFill>
                      <a:blip r:embed="rId8"/>
                      <a:stretch>
                        <a:fillRect/>
                      </a:stretch>
                    </p:blipFill>
                    <p:spPr>
                      <a:xfrm>
                        <a:off x="6130925" y="617855"/>
                        <a:ext cx="224790" cy="31877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380605" y="1213485"/>
          <a:ext cx="528955" cy="280670"/>
        </p:xfrm>
        <a:graphic>
          <a:graphicData uri="http://schemas.openxmlformats.org/presentationml/2006/ole">
            <mc:AlternateContent xmlns:mc="http://schemas.openxmlformats.org/markup-compatibility/2006">
              <mc:Choice xmlns:v="urn:schemas-microsoft-com:vml" Requires="v">
                <p:oleObj spid="_x0000_s9226" r:id="rId9" imgW="342900" imgH="241300" progId="Equation.KSEE3">
                  <p:embed/>
                </p:oleObj>
              </mc:Choice>
              <mc:Fallback>
                <p:oleObj r:id="rId9" imgW="342900" imgH="241300" progId="Equation.KSEE3">
                  <p:embed/>
                  <p:pic>
                    <p:nvPicPr>
                      <p:cNvPr id="0" name="图片 1025"/>
                      <p:cNvPicPr/>
                      <p:nvPr/>
                    </p:nvPicPr>
                    <p:blipFill>
                      <a:blip r:embed="rId10"/>
                      <a:stretch>
                        <a:fillRect/>
                      </a:stretch>
                    </p:blipFill>
                    <p:spPr>
                      <a:xfrm>
                        <a:off x="7380605" y="1213485"/>
                        <a:ext cx="528955" cy="28067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914015" y="1223010"/>
          <a:ext cx="508000" cy="271145"/>
        </p:xfrm>
        <a:graphic>
          <a:graphicData uri="http://schemas.openxmlformats.org/presentationml/2006/ole">
            <mc:AlternateContent xmlns:mc="http://schemas.openxmlformats.org/markup-compatibility/2006">
              <mc:Choice xmlns:v="urn:schemas-microsoft-com:vml" Requires="v">
                <p:oleObj spid="_x0000_s9227" r:id="rId11" imgW="355600" imgH="215900" progId="Equation.KSEE3">
                  <p:embed/>
                </p:oleObj>
              </mc:Choice>
              <mc:Fallback>
                <p:oleObj r:id="rId11" imgW="355600" imgH="215900" progId="Equation.KSEE3">
                  <p:embed/>
                  <p:pic>
                    <p:nvPicPr>
                      <p:cNvPr id="0" name="图片 1026"/>
                      <p:cNvPicPr/>
                      <p:nvPr/>
                    </p:nvPicPr>
                    <p:blipFill>
                      <a:blip r:embed="rId12"/>
                      <a:stretch>
                        <a:fillRect/>
                      </a:stretch>
                    </p:blipFill>
                    <p:spPr>
                      <a:xfrm>
                        <a:off x="2914015" y="1223010"/>
                        <a:ext cx="508000" cy="27114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6471285" y="2282825"/>
          <a:ext cx="649605" cy="279400"/>
        </p:xfrm>
        <a:graphic>
          <a:graphicData uri="http://schemas.openxmlformats.org/presentationml/2006/ole">
            <mc:AlternateContent xmlns:mc="http://schemas.openxmlformats.org/markup-compatibility/2006">
              <mc:Choice xmlns:v="urn:schemas-microsoft-com:vml" Requires="v">
                <p:oleObj spid="_x0000_s9228" r:id="rId13" imgW="533400" imgH="203200" progId="Equation.KSEE3">
                  <p:embed/>
                </p:oleObj>
              </mc:Choice>
              <mc:Fallback>
                <p:oleObj r:id="rId13" imgW="533400" imgH="203200" progId="Equation.KSEE3">
                  <p:embed/>
                  <p:pic>
                    <p:nvPicPr>
                      <p:cNvPr id="0" name="图片 2051"/>
                      <p:cNvPicPr/>
                      <p:nvPr/>
                    </p:nvPicPr>
                    <p:blipFill>
                      <a:blip r:embed="rId14"/>
                      <a:stretch>
                        <a:fillRect/>
                      </a:stretch>
                    </p:blipFill>
                    <p:spPr>
                      <a:xfrm>
                        <a:off x="6471285" y="2282825"/>
                        <a:ext cx="649605" cy="279400"/>
                      </a:xfrm>
                      <a:prstGeom prst="rect">
                        <a:avLst/>
                      </a:prstGeom>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140000"/>
              </a:lnSpc>
            </a:pPr>
            <a:r>
              <a:rPr sz="2000">
                <a:latin typeface="Times New Roman" panose="02020603050405020304" charset="0"/>
              </a:rPr>
              <a:t>选择</a:t>
            </a:r>
            <a:r>
              <a:rPr lang="zh-CN" sz="2000">
                <a:latin typeface="Times New Roman" panose="02020603050405020304" charset="0"/>
              </a:rPr>
              <a:t>具有</a:t>
            </a:r>
            <a:r>
              <a:rPr sz="2000">
                <a:latin typeface="Times New Roman" panose="02020603050405020304" charset="0"/>
              </a:rPr>
              <a:t>D</a:t>
            </a:r>
            <a:r>
              <a:rPr sz="2000" baseline="-25000">
                <a:latin typeface="Times New Roman" panose="02020603050405020304" charset="0"/>
              </a:rPr>
              <a:t>MAX</a:t>
            </a:r>
            <a:r>
              <a:rPr sz="2000">
                <a:latin typeface="Times New Roman" panose="02020603050405020304" charset="0"/>
              </a:rPr>
              <a:t>的点作为MSFM的源点P</a:t>
            </a:r>
            <a:r>
              <a:rPr sz="2000" baseline="-25000">
                <a:latin typeface="Times New Roman" panose="02020603050405020304" charset="0"/>
              </a:rPr>
              <a:t>S</a:t>
            </a:r>
            <a:r>
              <a:rPr sz="2000">
                <a:latin typeface="Times New Roman" panose="02020603050405020304" charset="0"/>
              </a:rPr>
              <a:t>，并被视为SOMA的坐标。实际上，它不会影响跟踪结果，即使P</a:t>
            </a:r>
            <a:r>
              <a:rPr sz="2000" baseline="-25000">
                <a:latin typeface="Times New Roman" panose="02020603050405020304" charset="0"/>
              </a:rPr>
              <a:t>S</a:t>
            </a:r>
            <a:r>
              <a:rPr sz="2000">
                <a:latin typeface="Times New Roman" panose="02020603050405020304" charset="0"/>
              </a:rPr>
              <a:t>没有精确定位在胞体上。此外，P</a:t>
            </a:r>
            <a:r>
              <a:rPr sz="2000" baseline="-25000">
                <a:latin typeface="Times New Roman" panose="02020603050405020304" charset="0"/>
              </a:rPr>
              <a:t>S</a:t>
            </a:r>
            <a:r>
              <a:rPr sz="2000">
                <a:latin typeface="Times New Roman" panose="02020603050405020304" charset="0"/>
              </a:rPr>
              <a:t>的选择可以用其他SOMA检测算法检测到的SOMA中心来代替。</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365125"/>
            <a:ext cx="10515600" cy="701040"/>
          </a:xfrm>
        </p:spPr>
        <p:txBody>
          <a:bodyPr>
            <a:normAutofit fontScale="90000"/>
          </a:bodyPr>
          <a:lstStyle/>
          <a:p>
            <a:r>
              <a:rPr lang="zh-CN" altLang="en-US" b="1">
                <a:latin typeface="Times New Roman" panose="02020603050405020304" charset="0"/>
              </a:rPr>
              <a:t>Gradient Back-Tracking</a:t>
            </a:r>
          </a:p>
        </p:txBody>
      </p:sp>
      <p:sp>
        <p:nvSpPr>
          <p:cNvPr id="4" name="内容占位符 3"/>
          <p:cNvSpPr>
            <a:spLocks noGrp="1"/>
          </p:cNvSpPr>
          <p:nvPr>
            <p:ph idx="1"/>
          </p:nvPr>
        </p:nvSpPr>
        <p:spPr>
          <a:xfrm>
            <a:off x="838200" y="1255395"/>
            <a:ext cx="10515600" cy="4921885"/>
          </a:xfrm>
        </p:spPr>
        <p:txBody>
          <a:bodyPr/>
          <a:lstStyle/>
          <a:p>
            <a:r>
              <a:rPr lang="zh-CN" altLang="en-US" sz="2000"/>
              <a:t>梯度回溯过程的说明。</a:t>
            </a:r>
          </a:p>
          <a:p>
            <a:r>
              <a:rPr lang="zh-CN" altLang="en-US" sz="2000"/>
              <a:t>具有不同颜色的分支表示在不同迭代中重建的纤维。该数字表示希望被发现的分支的顺序。</a:t>
            </a:r>
          </a:p>
        </p:txBody>
      </p:sp>
      <p:pic>
        <p:nvPicPr>
          <p:cNvPr id="6" name="图片 5"/>
          <p:cNvPicPr>
            <a:picLocks noChangeAspect="1"/>
          </p:cNvPicPr>
          <p:nvPr/>
        </p:nvPicPr>
        <p:blipFill>
          <a:blip r:embed="rId2"/>
          <a:stretch>
            <a:fillRect/>
          </a:stretch>
        </p:blipFill>
        <p:spPr>
          <a:xfrm>
            <a:off x="3665220" y="2062480"/>
            <a:ext cx="4861560" cy="46443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r>
              <a:rPr lang="zh-CN" altLang="en-US" sz="2000">
                <a:latin typeface="Times New Roman" panose="02020603050405020304" charset="0"/>
              </a:rPr>
              <a:t>从最远的测地距离点      开始，    在分割前景中具有</a:t>
            </a:r>
            <a:r>
              <a:rPr lang="en-US" altLang="zh-CN" sz="2000">
                <a:latin typeface="Times New Roman" panose="02020603050405020304" charset="0"/>
              </a:rPr>
              <a:t>max(T(x))</a:t>
            </a:r>
            <a:r>
              <a:rPr lang="zh-CN" altLang="en-US" sz="2000">
                <a:latin typeface="Times New Roman" panose="02020603050405020304" charset="0"/>
              </a:rPr>
              <a:t>。</a:t>
            </a:r>
          </a:p>
          <a:p>
            <a:pPr>
              <a:lnSpc>
                <a:spcPct val="140000"/>
              </a:lnSpc>
            </a:pPr>
            <a:r>
              <a:rPr lang="zh-CN" altLang="en-US" sz="2000">
                <a:latin typeface="Times New Roman" panose="02020603050405020304" charset="0"/>
              </a:rPr>
              <a:t>       代表第i次迭代的起始点，</a:t>
            </a:r>
            <a:r>
              <a:rPr lang="zh-CN" altLang="en-US" sz="2000">
                <a:latin typeface="Times New Roman" panose="02020603050405020304" charset="0"/>
                <a:sym typeface="+mn-ea"/>
              </a:rPr>
              <a:t>被认为是全局最优的起点，因为</a:t>
            </a:r>
            <a:r>
              <a:rPr lang="zh-CN" altLang="en-US" sz="2000">
                <a:latin typeface="Times New Roman" panose="02020603050405020304" charset="0"/>
              </a:rPr>
              <a:t>曲线                 ，</a:t>
            </a:r>
            <a:r>
              <a:rPr lang="zh-CN" altLang="en-US" sz="2000">
                <a:latin typeface="Times New Roman" panose="02020603050405020304" charset="0"/>
                <a:sym typeface="+mn-ea"/>
              </a:rPr>
              <a:t>可能是目标神经元仍未发现的最长的分支。</a:t>
            </a:r>
          </a:p>
          <a:p>
            <a:pPr>
              <a:lnSpc>
                <a:spcPct val="140000"/>
              </a:lnSpc>
            </a:pPr>
            <a:r>
              <a:rPr lang="zh-CN" altLang="en-US" sz="2000">
                <a:latin typeface="Times New Roman" panose="02020603050405020304" charset="0"/>
              </a:rPr>
              <a:t>从       到</a:t>
            </a:r>
            <a:r>
              <a:rPr lang="en-US" altLang="zh-CN" sz="2000">
                <a:latin typeface="Times New Roman" panose="02020603050405020304" charset="0"/>
              </a:rPr>
              <a:t>p</a:t>
            </a:r>
            <a:r>
              <a:rPr lang="en-US" altLang="zh-CN" sz="2000" baseline="-25000">
                <a:latin typeface="Times New Roman" panose="02020603050405020304" charset="0"/>
              </a:rPr>
              <a:t>s</a:t>
            </a:r>
            <a:r>
              <a:rPr lang="zh-CN" altLang="en-US" sz="2000">
                <a:latin typeface="Times New Roman" panose="02020603050405020304" charset="0"/>
              </a:rPr>
              <a:t>的反向追踪过程中，通过</a:t>
            </a:r>
            <a:r>
              <a:rPr lang="zh-CN" altLang="en-US" sz="2000">
                <a:latin typeface="Times New Roman" panose="02020603050405020304" charset="0"/>
                <a:sym typeface="+mn-ea"/>
              </a:rPr>
              <a:t>用经典的RK4方法</a:t>
            </a:r>
            <a:r>
              <a:rPr lang="zh-CN" altLang="en-US" sz="2000">
                <a:latin typeface="Times New Roman" panose="02020603050405020304" charset="0"/>
              </a:rPr>
              <a:t>指定T</a:t>
            </a:r>
            <a:r>
              <a:rPr lang="en-US" altLang="zh-CN" sz="2000">
                <a:latin typeface="Times New Roman" panose="02020603050405020304" charset="0"/>
              </a:rPr>
              <a:t>(x)</a:t>
            </a:r>
            <a:r>
              <a:rPr lang="zh-CN" altLang="en-US" sz="2000">
                <a:latin typeface="Times New Roman" panose="02020603050405020304" charset="0"/>
              </a:rPr>
              <a:t>的梯度下降点，以此来追踪到</a:t>
            </a:r>
            <a:r>
              <a:rPr lang="en-US" altLang="zh-CN" sz="2000">
                <a:latin typeface="Times New Roman" panose="02020603050405020304" charset="0"/>
              </a:rPr>
              <a:t>p</a:t>
            </a:r>
            <a:r>
              <a:rPr lang="en-US" altLang="zh-CN" sz="2000" baseline="-25000">
                <a:latin typeface="Times New Roman" panose="02020603050405020304" charset="0"/>
              </a:rPr>
              <a:t>s</a:t>
            </a:r>
            <a:r>
              <a:rPr lang="zh-CN" altLang="en-US" sz="2000">
                <a:latin typeface="Times New Roman" panose="02020603050405020304" charset="0"/>
              </a:rPr>
              <a:t>。</a:t>
            </a:r>
          </a:p>
          <a:p>
            <a:endParaRPr lang="zh-CN" altLang="en-US" sz="2000">
              <a:latin typeface="Times New Roman" panose="02020603050405020304" charset="0"/>
            </a:endParaRPr>
          </a:p>
        </p:txBody>
      </p:sp>
      <p:graphicFrame>
        <p:nvGraphicFramePr>
          <p:cNvPr id="5" name="对象 4">
            <a:hlinkClick r:id="" action="ppaction://ole?verb=0"/>
          </p:cNvPr>
          <p:cNvGraphicFramePr>
            <a:graphicFrameLocks noChangeAspect="1"/>
          </p:cNvGraphicFramePr>
          <p:nvPr/>
        </p:nvGraphicFramePr>
        <p:xfrm>
          <a:off x="3457575" y="365125"/>
          <a:ext cx="393700" cy="393700"/>
        </p:xfrm>
        <a:graphic>
          <a:graphicData uri="http://schemas.openxmlformats.org/presentationml/2006/ole">
            <mc:AlternateContent xmlns:mc="http://schemas.openxmlformats.org/markup-compatibility/2006">
              <mc:Choice xmlns:v="urn:schemas-microsoft-com:vml" Requires="v">
                <p:oleObj spid="_x0000_s10246" r:id="rId3" imgW="254000" imgH="254000" progId="Equation.KSEE3">
                  <p:embed/>
                </p:oleObj>
              </mc:Choice>
              <mc:Fallback>
                <p:oleObj r:id="rId3" imgW="254000" imgH="254000" progId="Equation.KSEE3">
                  <p:embed/>
                  <p:pic>
                    <p:nvPicPr>
                      <p:cNvPr id="0" name="图片 2048"/>
                      <p:cNvPicPr/>
                      <p:nvPr/>
                    </p:nvPicPr>
                    <p:blipFill>
                      <a:blip r:embed="rId4"/>
                      <a:stretch>
                        <a:fillRect/>
                      </a:stretch>
                    </p:blipFill>
                    <p:spPr>
                      <a:xfrm>
                        <a:off x="3457575" y="365125"/>
                        <a:ext cx="393700" cy="39370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4440555" y="365125"/>
          <a:ext cx="393700" cy="393700"/>
        </p:xfrm>
        <a:graphic>
          <a:graphicData uri="http://schemas.openxmlformats.org/presentationml/2006/ole">
            <mc:AlternateContent xmlns:mc="http://schemas.openxmlformats.org/markup-compatibility/2006">
              <mc:Choice xmlns:v="urn:schemas-microsoft-com:vml" Requires="v">
                <p:oleObj spid="_x0000_s10247" r:id="rId5" imgW="254000" imgH="254000" progId="Equation.KSEE3">
                  <p:embed/>
                </p:oleObj>
              </mc:Choice>
              <mc:Fallback>
                <p:oleObj r:id="rId5" imgW="254000" imgH="254000" progId="Equation.KSEE3">
                  <p:embed/>
                  <p:pic>
                    <p:nvPicPr>
                      <p:cNvPr id="0" name="图片 2048"/>
                      <p:cNvPicPr/>
                      <p:nvPr/>
                    </p:nvPicPr>
                    <p:blipFill>
                      <a:blip r:embed="rId4"/>
                      <a:stretch>
                        <a:fillRect/>
                      </a:stretch>
                    </p:blipFill>
                    <p:spPr>
                      <a:xfrm>
                        <a:off x="4440555" y="365125"/>
                        <a:ext cx="393700" cy="3937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1139825" y="849630"/>
          <a:ext cx="393700" cy="393700"/>
        </p:xfrm>
        <a:graphic>
          <a:graphicData uri="http://schemas.openxmlformats.org/presentationml/2006/ole">
            <mc:AlternateContent xmlns:mc="http://schemas.openxmlformats.org/markup-compatibility/2006">
              <mc:Choice xmlns:v="urn:schemas-microsoft-com:vml" Requires="v">
                <p:oleObj spid="_x0000_s10248" r:id="rId6" imgW="254000" imgH="254000" progId="Equation.KSEE3">
                  <p:embed/>
                </p:oleObj>
              </mc:Choice>
              <mc:Fallback>
                <p:oleObj r:id="rId6" imgW="254000" imgH="254000" progId="Equation.KSEE3">
                  <p:embed/>
                  <p:pic>
                    <p:nvPicPr>
                      <p:cNvPr id="0" name="图片 2048"/>
                      <p:cNvPicPr/>
                      <p:nvPr/>
                    </p:nvPicPr>
                    <p:blipFill>
                      <a:blip r:embed="rId7"/>
                      <a:stretch>
                        <a:fillRect/>
                      </a:stretch>
                    </p:blipFill>
                    <p:spPr>
                      <a:xfrm>
                        <a:off x="1139825" y="849630"/>
                        <a:ext cx="393700" cy="3937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8521700" y="833120"/>
          <a:ext cx="1087755" cy="426720"/>
        </p:xfrm>
        <a:graphic>
          <a:graphicData uri="http://schemas.openxmlformats.org/presentationml/2006/ole">
            <mc:AlternateContent xmlns:mc="http://schemas.openxmlformats.org/markup-compatibility/2006">
              <mc:Choice xmlns:v="urn:schemas-microsoft-com:vml" Requires="v">
                <p:oleObj spid="_x0000_s10249" r:id="rId8" imgW="647700" imgH="254000" progId="Equation.KSEE3">
                  <p:embed/>
                </p:oleObj>
              </mc:Choice>
              <mc:Fallback>
                <p:oleObj r:id="rId8" imgW="647700" imgH="254000" progId="Equation.KSEE3">
                  <p:embed/>
                  <p:pic>
                    <p:nvPicPr>
                      <p:cNvPr id="0" name="图片 2049"/>
                      <p:cNvPicPr/>
                      <p:nvPr/>
                    </p:nvPicPr>
                    <p:blipFill>
                      <a:blip r:embed="rId9"/>
                      <a:stretch>
                        <a:fillRect/>
                      </a:stretch>
                    </p:blipFill>
                    <p:spPr>
                      <a:xfrm>
                        <a:off x="8521700" y="833120"/>
                        <a:ext cx="1087755" cy="42672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456055" y="1833245"/>
          <a:ext cx="393700" cy="393700"/>
        </p:xfrm>
        <a:graphic>
          <a:graphicData uri="http://schemas.openxmlformats.org/presentationml/2006/ole">
            <mc:AlternateContent xmlns:mc="http://schemas.openxmlformats.org/markup-compatibility/2006">
              <mc:Choice xmlns:v="urn:schemas-microsoft-com:vml" Requires="v">
                <p:oleObj spid="_x0000_s10250" r:id="rId10" imgW="254000" imgH="254000" progId="Equation.KSEE3">
                  <p:embed/>
                </p:oleObj>
              </mc:Choice>
              <mc:Fallback>
                <p:oleObj r:id="rId10" imgW="254000" imgH="254000" progId="Equation.KSEE3">
                  <p:embed/>
                  <p:pic>
                    <p:nvPicPr>
                      <p:cNvPr id="0" name="图片 2048"/>
                      <p:cNvPicPr/>
                      <p:nvPr/>
                    </p:nvPicPr>
                    <p:blipFill>
                      <a:blip r:embed="rId7"/>
                      <a:stretch>
                        <a:fillRect/>
                      </a:stretch>
                    </p:blipFill>
                    <p:spPr>
                      <a:xfrm>
                        <a:off x="1456055" y="1833245"/>
                        <a:ext cx="393700" cy="393700"/>
                      </a:xfrm>
                      <a:prstGeom prst="rect">
                        <a:avLst/>
                      </a:prstGeom>
                    </p:spPr>
                  </p:pic>
                </p:oleObj>
              </mc:Fallback>
            </mc:AlternateContent>
          </a:graphicData>
        </a:graphic>
      </p:graphicFrame>
      <p:pic>
        <p:nvPicPr>
          <p:cNvPr id="12" name="图片 11"/>
          <p:cNvPicPr>
            <a:picLocks noChangeAspect="1"/>
          </p:cNvPicPr>
          <p:nvPr/>
        </p:nvPicPr>
        <p:blipFill>
          <a:blip r:embed="rId11"/>
          <a:stretch>
            <a:fillRect/>
          </a:stretch>
        </p:blipFill>
        <p:spPr>
          <a:xfrm>
            <a:off x="3668395" y="2688590"/>
            <a:ext cx="4855845" cy="329120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200000"/>
              </a:lnSpc>
            </a:pPr>
            <a:r>
              <a:rPr lang="zh-CN" altLang="en-US" sz="2000">
                <a:latin typeface="Times New Roman" panose="02020603050405020304" charset="0"/>
              </a:rPr>
              <a:t>当满足下列停止准则之一时，反向追踪停止：</a:t>
            </a:r>
          </a:p>
          <a:p>
            <a:pPr>
              <a:lnSpc>
                <a:spcPct val="200000"/>
              </a:lnSpc>
            </a:pPr>
            <a:r>
              <a:rPr lang="zh-CN" altLang="en-US" sz="2000">
                <a:latin typeface="Times New Roman" panose="02020603050405020304" charset="0"/>
              </a:rPr>
              <a:t>（1）</a:t>
            </a:r>
            <a:r>
              <a:rPr lang="zh-CN" altLang="en-US" sz="2000">
                <a:latin typeface="Times New Roman" panose="02020603050405020304" charset="0"/>
                <a:sym typeface="+mn-ea"/>
              </a:rPr>
              <a:t>G</a:t>
            </a:r>
            <a:r>
              <a:rPr lang="zh-CN" altLang="en-US" sz="2000">
                <a:latin typeface="Times New Roman" panose="02020603050405020304" charset="0"/>
              </a:rPr>
              <a:t>个连续</a:t>
            </a:r>
            <a:r>
              <a:rPr lang="zh-CN" altLang="en-US" sz="2000">
                <a:latin typeface="Times New Roman" panose="02020603050405020304" charset="0"/>
                <a:sym typeface="+mn-ea"/>
              </a:rPr>
              <a:t>跟踪</a:t>
            </a:r>
            <a:r>
              <a:rPr lang="zh-CN" altLang="en-US" sz="2000">
                <a:latin typeface="Times New Roman" panose="02020603050405020304" charset="0"/>
              </a:rPr>
              <a:t>点不落在前景体素上；</a:t>
            </a:r>
          </a:p>
          <a:p>
            <a:pPr>
              <a:lnSpc>
                <a:spcPct val="200000"/>
              </a:lnSpc>
            </a:pPr>
            <a:r>
              <a:rPr lang="zh-CN" altLang="en-US" sz="2000">
                <a:latin typeface="Times New Roman" panose="02020603050405020304" charset="0"/>
              </a:rPr>
              <a:t>（2）欧氏距离D</a:t>
            </a:r>
            <a:r>
              <a:rPr lang="en-US" altLang="zh-CN" sz="2000">
                <a:latin typeface="Times New Roman" panose="02020603050405020304" charset="0"/>
              </a:rPr>
              <a:t>(</a:t>
            </a:r>
            <a:r>
              <a:rPr lang="zh-CN" altLang="en-US" sz="2000">
                <a:latin typeface="Times New Roman" panose="02020603050405020304" charset="0"/>
              </a:rPr>
              <a:t>P</a:t>
            </a:r>
            <a:r>
              <a:rPr lang="zh-CN" altLang="en-US" sz="2000" baseline="-25000">
                <a:latin typeface="Times New Roman" panose="02020603050405020304" charset="0"/>
              </a:rPr>
              <a:t>N</a:t>
            </a:r>
            <a:r>
              <a:rPr lang="en-US" altLang="zh-CN" sz="2000">
                <a:latin typeface="Times New Roman" panose="02020603050405020304" charset="0"/>
              </a:rPr>
              <a:t>,</a:t>
            </a:r>
            <a:r>
              <a:rPr lang="zh-CN" altLang="en-US" sz="2000">
                <a:latin typeface="Times New Roman" panose="02020603050405020304" charset="0"/>
              </a:rPr>
              <a:t>P</a:t>
            </a:r>
            <a:r>
              <a:rPr lang="zh-CN" altLang="en-US" sz="2000" baseline="-25000">
                <a:latin typeface="Times New Roman" panose="02020603050405020304" charset="0"/>
              </a:rPr>
              <a:t>S</a:t>
            </a:r>
            <a:r>
              <a:rPr lang="en-US" altLang="zh-CN" sz="2000">
                <a:latin typeface="Times New Roman" panose="02020603050405020304" charset="0"/>
              </a:rPr>
              <a:t>)</a:t>
            </a:r>
            <a:r>
              <a:rPr lang="zh-CN" altLang="en-US" sz="2000">
                <a:latin typeface="Times New Roman" panose="02020603050405020304" charset="0"/>
              </a:rPr>
              <a:t>小于体素的大小；</a:t>
            </a:r>
          </a:p>
          <a:p>
            <a:pPr>
              <a:lnSpc>
                <a:spcPct val="200000"/>
              </a:lnSpc>
            </a:pPr>
            <a:r>
              <a:rPr lang="zh-CN" altLang="en-US" sz="2000">
                <a:latin typeface="Times New Roman" panose="02020603050405020304" charset="0"/>
              </a:rPr>
              <a:t>（3）P</a:t>
            </a:r>
            <a:r>
              <a:rPr lang="zh-CN" altLang="en-US" sz="2000" baseline="-25000">
                <a:latin typeface="Times New Roman" panose="02020603050405020304" charset="0"/>
              </a:rPr>
              <a:t>N</a:t>
            </a:r>
            <a:r>
              <a:rPr lang="zh-CN" altLang="en-US" sz="2000">
                <a:latin typeface="Times New Roman" panose="02020603050405020304" charset="0"/>
              </a:rPr>
              <a:t>超出图像边界；</a:t>
            </a:r>
          </a:p>
          <a:p>
            <a:pPr>
              <a:lnSpc>
                <a:spcPct val="200000"/>
              </a:lnSpc>
            </a:pPr>
            <a:r>
              <a:rPr lang="zh-CN" altLang="en-US" sz="2000">
                <a:latin typeface="Times New Roman" panose="02020603050405020304" charset="0"/>
              </a:rPr>
              <a:t>（4）在15步中，追踪没有离开当前位置。</a:t>
            </a:r>
          </a:p>
          <a:p>
            <a:pPr>
              <a:lnSpc>
                <a:spcPct val="200000"/>
              </a:lnSpc>
            </a:pPr>
            <a:r>
              <a:rPr lang="zh-CN" altLang="en-US" sz="2000">
                <a:latin typeface="Times New Roman" panose="02020603050405020304" charset="0"/>
              </a:rPr>
              <a:t>（5）</a:t>
            </a:r>
            <a:r>
              <a:rPr lang="en-US" altLang="zh-CN" sz="2000">
                <a:latin typeface="Times New Roman" panose="02020603050405020304" charset="0"/>
              </a:rPr>
              <a:t>T(</a:t>
            </a:r>
            <a:r>
              <a:rPr lang="zh-CN" altLang="en-US" sz="2000">
                <a:latin typeface="Times New Roman" panose="02020603050405020304" charset="0"/>
              </a:rPr>
              <a:t>P</a:t>
            </a:r>
            <a:r>
              <a:rPr lang="zh-CN" altLang="en-US" sz="2000" baseline="-25000">
                <a:latin typeface="Times New Roman" panose="02020603050405020304" charset="0"/>
              </a:rPr>
              <a:t>N</a:t>
            </a:r>
            <a:r>
              <a:rPr lang="en-US" altLang="zh-CN" sz="2000">
                <a:latin typeface="Times New Roman" panose="02020603050405020304" charset="0"/>
              </a:rPr>
              <a:t>)</a:t>
            </a:r>
            <a:r>
              <a:rPr lang="zh-CN" altLang="en-US" sz="2000">
                <a:latin typeface="Times New Roman" panose="02020603050405020304" charset="0"/>
              </a:rPr>
              <a:t>小于0。</a:t>
            </a:r>
          </a:p>
          <a:p>
            <a:pPr>
              <a:lnSpc>
                <a:spcPct val="200000"/>
              </a:lnSpc>
            </a:pPr>
            <a:r>
              <a:rPr lang="zh-CN" altLang="en-US" sz="2000">
                <a:latin typeface="Times New Roman" panose="02020603050405020304" charset="0"/>
              </a:rPr>
              <a:t>在上图中示出了梯度回溯过程</a:t>
            </a:r>
            <a:r>
              <a:rPr lang="zh-CN" altLang="en-US"/>
              <a:t>。</a:t>
            </a:r>
          </a:p>
        </p:txBody>
      </p:sp>
      <p:pic>
        <p:nvPicPr>
          <p:cNvPr id="6" name="图片 5"/>
          <p:cNvPicPr>
            <a:picLocks noChangeAspect="1"/>
          </p:cNvPicPr>
          <p:nvPr/>
        </p:nvPicPr>
        <p:blipFill>
          <a:blip r:embed="rId2"/>
          <a:stretch>
            <a:fillRect/>
          </a:stretch>
        </p:blipFill>
        <p:spPr>
          <a:xfrm>
            <a:off x="6784975" y="948690"/>
            <a:ext cx="4861560" cy="4644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a:lnSpc>
                <a:spcPct val="210000"/>
              </a:lnSpc>
            </a:pPr>
            <a:r>
              <a:rPr lang="en-US" altLang="zh-CN" sz="2000"/>
              <a:t>(1)</a:t>
            </a:r>
            <a:r>
              <a:rPr lang="zh-CN" altLang="en-US" sz="2000"/>
              <a:t>当测地距离的输出确定后，</a:t>
            </a:r>
            <a:r>
              <a:rPr lang="zh-CN" altLang="en-US" sz="2000">
                <a:latin typeface="Times New Roman" panose="02020603050405020304" charset="0"/>
              </a:rPr>
              <a:t>在图</a:t>
            </a:r>
            <a:r>
              <a:rPr lang="en-US" altLang="zh-CN" sz="2000">
                <a:latin typeface="Times New Roman" panose="02020603050405020304" charset="0"/>
              </a:rPr>
              <a:t>G</a:t>
            </a:r>
            <a:r>
              <a:rPr lang="zh-CN" altLang="en-US" sz="2000"/>
              <a:t>上运用</a:t>
            </a:r>
            <a:r>
              <a:rPr lang="zh-CN" altLang="en-US" sz="2000">
                <a:latin typeface="Times New Roman" panose="02020603050405020304" charset="0"/>
              </a:rPr>
              <a:t>Dijkstra</a:t>
            </a:r>
            <a:r>
              <a:rPr lang="zh-CN" altLang="en-US" sz="2000"/>
              <a:t>算法，找到种子点</a:t>
            </a:r>
            <a:r>
              <a:rPr lang="en-US" altLang="zh-CN" sz="2000">
                <a:latin typeface="Times New Roman" panose="02020603050405020304" charset="0"/>
              </a:rPr>
              <a:t>P</a:t>
            </a:r>
            <a:r>
              <a:rPr lang="zh-CN" altLang="en-US" sz="2000"/>
              <a:t>到其他所有</a:t>
            </a:r>
            <a:r>
              <a:rPr lang="en-US" altLang="zh-CN" sz="2000">
                <a:latin typeface="Times New Roman" panose="02020603050405020304" charset="0"/>
              </a:rPr>
              <a:t>G</a:t>
            </a:r>
            <a:r>
              <a:rPr lang="zh-CN" altLang="en-US" sz="2000"/>
              <a:t>中的顶点的最短路径。</a:t>
            </a:r>
          </a:p>
          <a:p>
            <a:pPr>
              <a:lnSpc>
                <a:spcPct val="210000"/>
              </a:lnSpc>
            </a:pPr>
            <a:r>
              <a:rPr lang="en-US" altLang="zh-CN" sz="2000"/>
              <a:t>(2)</a:t>
            </a:r>
            <a:r>
              <a:rPr lang="zh-CN" altLang="en-US" sz="2000"/>
              <a:t>在生成的最短路径结果图上寻找没有子节点的顶点，并设为叶子节点。并且将整个解决方案组织为树形图。所以我们称此树图为全路径重建，即为</a:t>
            </a:r>
            <a:r>
              <a:rPr lang="en-US" altLang="zh-CN" sz="2000">
                <a:latin typeface="Times New Roman" panose="02020603050405020304" charset="0"/>
              </a:rPr>
              <a:t>ICR</a:t>
            </a:r>
            <a:r>
              <a:rPr lang="zh-CN" altLang="en-US" sz="200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785"/>
          </a:xfrm>
        </p:spPr>
        <p:txBody>
          <a:bodyPr>
            <a:normAutofit fontScale="90000"/>
          </a:bodyPr>
          <a:lstStyle/>
          <a:p>
            <a:r>
              <a:rPr lang="zh-CN" altLang="en-US" b="1">
                <a:latin typeface="Times New Roman" panose="02020603050405020304" charset="0"/>
              </a:rPr>
              <a:t>Branch Erasing</a:t>
            </a:r>
          </a:p>
        </p:txBody>
      </p:sp>
      <p:sp>
        <p:nvSpPr>
          <p:cNvPr id="3" name="内容占位符 2"/>
          <p:cNvSpPr>
            <a:spLocks noGrp="1"/>
          </p:cNvSpPr>
          <p:nvPr>
            <p:ph idx="1"/>
          </p:nvPr>
        </p:nvSpPr>
        <p:spPr>
          <a:xfrm>
            <a:off x="838200" y="1230630"/>
            <a:ext cx="10515600" cy="4946650"/>
          </a:xfrm>
        </p:spPr>
        <p:txBody>
          <a:bodyPr/>
          <a:lstStyle/>
          <a:p>
            <a:pPr>
              <a:lnSpc>
                <a:spcPct val="150000"/>
              </a:lnSpc>
            </a:pPr>
            <a:r>
              <a:rPr lang="zh-CN" altLang="en-US" sz="2000">
                <a:latin typeface="Times New Roman" panose="02020603050405020304" charset="0"/>
              </a:rPr>
              <a:t>当分支</a:t>
            </a:r>
            <a:r>
              <a:rPr lang="zh-CN" altLang="en-US" sz="2000">
                <a:latin typeface="Times New Roman" panose="02020603050405020304" charset="0"/>
                <a:sym typeface="+mn-ea"/>
              </a:rPr>
              <a:t>追踪完成</a:t>
            </a:r>
            <a:r>
              <a:rPr lang="zh-CN" altLang="en-US" sz="2000">
                <a:latin typeface="Times New Roman" panose="02020603050405020304" charset="0"/>
              </a:rPr>
              <a:t>，使用前景图像的球面生长法估计每个P</a:t>
            </a:r>
            <a:r>
              <a:rPr lang="en-US" altLang="zh-CN" sz="2000" baseline="-25000">
                <a:latin typeface="Times New Roman" panose="02020603050405020304" charset="0"/>
              </a:rPr>
              <a:t>i</a:t>
            </a:r>
            <a:r>
              <a:rPr lang="zh-CN" altLang="en-US" sz="2000">
                <a:latin typeface="Times New Roman" panose="02020603050405020304" charset="0"/>
              </a:rPr>
              <a:t>的半径R</a:t>
            </a:r>
            <a:r>
              <a:rPr lang="zh-CN" altLang="en-US" sz="2000" baseline="-25000">
                <a:latin typeface="Times New Roman" panose="02020603050405020304" charset="0"/>
              </a:rPr>
              <a:t>i</a:t>
            </a:r>
            <a:r>
              <a:rPr lang="zh-CN" altLang="en-US" sz="2000">
                <a:latin typeface="Times New Roman" panose="02020603050405020304" charset="0"/>
              </a:rPr>
              <a:t>。所以，对于任意点</a:t>
            </a:r>
            <a:r>
              <a:rPr lang="en-US" altLang="zh-CN" sz="2000">
                <a:latin typeface="Times New Roman" panose="02020603050405020304" charset="0"/>
              </a:rPr>
              <a:t>P</a:t>
            </a:r>
            <a:r>
              <a:rPr lang="en-US" altLang="zh-CN" sz="2000" baseline="-25000">
                <a:latin typeface="Times New Roman" panose="02020603050405020304" charset="0"/>
              </a:rPr>
              <a:t>n</a:t>
            </a:r>
            <a:r>
              <a:rPr lang="zh-CN" altLang="en-US" sz="2000">
                <a:latin typeface="Times New Roman" panose="02020603050405020304" charset="0"/>
              </a:rPr>
              <a:t>，定义了一个球形区域</a:t>
            </a:r>
            <a:r>
              <a:rPr lang="en-US" altLang="zh-CN" sz="2000">
                <a:latin typeface="Times New Roman" panose="02020603050405020304" charset="0"/>
              </a:rPr>
              <a:t>u</a:t>
            </a:r>
            <a:r>
              <a:rPr lang="en-US" altLang="zh-CN" sz="2000" baseline="-25000">
                <a:latin typeface="Times New Roman" panose="02020603050405020304" charset="0"/>
              </a:rPr>
              <a:t>n</a:t>
            </a:r>
            <a:r>
              <a:rPr lang="zh-CN" altLang="en-US" sz="2000">
                <a:latin typeface="Times New Roman" panose="02020603050405020304" charset="0"/>
              </a:rPr>
              <a:t>，大小为         ；当</a:t>
            </a:r>
            <a:r>
              <a:rPr lang="en-US" altLang="zh-CN" sz="2000">
                <a:latin typeface="Times New Roman" panose="02020603050405020304" charset="0"/>
              </a:rPr>
              <a:t>			 ,T(U) = -1</a:t>
            </a:r>
            <a:r>
              <a:rPr lang="zh-CN" altLang="en-US" sz="2000">
                <a:latin typeface="Times New Roman" panose="02020603050405020304" charset="0"/>
              </a:rPr>
              <a:t>。</a:t>
            </a:r>
          </a:p>
          <a:p>
            <a:pPr>
              <a:lnSpc>
                <a:spcPct val="150000"/>
              </a:lnSpc>
            </a:pPr>
            <a:r>
              <a:rPr lang="zh-CN" altLang="en-US" sz="2000">
                <a:latin typeface="Times New Roman" panose="02020603050405020304" charset="0"/>
              </a:rPr>
              <a:t>由于在上一节中声明的跟踪停止标准（5），新支线的回溯在现有支线覆盖的区域停止。</a:t>
            </a:r>
          </a:p>
          <a:p>
            <a:pPr>
              <a:lnSpc>
                <a:spcPct val="150000"/>
              </a:lnSpc>
            </a:pPr>
            <a:r>
              <a:rPr lang="zh-CN" altLang="en-US" sz="2000">
                <a:latin typeface="Times New Roman" panose="02020603050405020304" charset="0"/>
              </a:rPr>
              <a:t>在从T</a:t>
            </a:r>
            <a:r>
              <a:rPr lang="en-US" altLang="zh-CN" sz="2000">
                <a:latin typeface="Times New Roman" panose="02020603050405020304" charset="0"/>
              </a:rPr>
              <a:t>(x)</a:t>
            </a:r>
            <a:r>
              <a:rPr lang="zh-CN" altLang="en-US" sz="2000">
                <a:latin typeface="Times New Roman" panose="02020603050405020304" charset="0"/>
              </a:rPr>
              <a:t>中删除分支之后，跟踪分支被添加到中继线中，如果它满足后来定义的标准，并且另一个反向跟踪过程从在擦除的</a:t>
            </a:r>
            <a:r>
              <a:rPr lang="zh-CN" altLang="en-US" sz="2000">
                <a:latin typeface="Times New Roman" panose="02020603050405020304" charset="0"/>
                <a:sym typeface="+mn-ea"/>
              </a:rPr>
              <a:t>T</a:t>
            </a:r>
            <a:r>
              <a:rPr lang="en-US" altLang="zh-CN" sz="2000">
                <a:latin typeface="Times New Roman" panose="02020603050405020304" charset="0"/>
                <a:sym typeface="+mn-ea"/>
              </a:rPr>
              <a:t>(x)</a:t>
            </a:r>
            <a:r>
              <a:rPr lang="zh-CN" altLang="en-US" sz="2000">
                <a:latin typeface="Times New Roman" panose="02020603050405020304" charset="0"/>
              </a:rPr>
              <a:t>上具有最远测地线距离的点开始。</a:t>
            </a:r>
          </a:p>
        </p:txBody>
      </p:sp>
      <p:graphicFrame>
        <p:nvGraphicFramePr>
          <p:cNvPr id="4" name="对象 3">
            <a:hlinkClick r:id="" action="ppaction://ole?verb=0"/>
          </p:cNvPr>
          <p:cNvGraphicFramePr>
            <a:graphicFrameLocks noChangeAspect="1"/>
          </p:cNvGraphicFramePr>
          <p:nvPr/>
        </p:nvGraphicFramePr>
        <p:xfrm>
          <a:off x="4733290" y="1725930"/>
          <a:ext cx="512445" cy="567055"/>
        </p:xfrm>
        <a:graphic>
          <a:graphicData uri="http://schemas.openxmlformats.org/presentationml/2006/ole">
            <mc:AlternateContent xmlns:mc="http://schemas.openxmlformats.org/markup-compatibility/2006">
              <mc:Choice xmlns:v="urn:schemas-microsoft-com:vml" Requires="v">
                <p:oleObj spid="_x0000_s11267" r:id="rId3" imgW="355600" imgH="393700" progId="Equation.KSEE3">
                  <p:embed/>
                </p:oleObj>
              </mc:Choice>
              <mc:Fallback>
                <p:oleObj r:id="rId3" imgW="355600" imgH="393700" progId="Equation.KSEE3">
                  <p:embed/>
                  <p:pic>
                    <p:nvPicPr>
                      <p:cNvPr id="0" name="图片 3072"/>
                      <p:cNvPicPr/>
                      <p:nvPr/>
                    </p:nvPicPr>
                    <p:blipFill>
                      <a:blip r:embed="rId4"/>
                      <a:stretch>
                        <a:fillRect/>
                      </a:stretch>
                    </p:blipFill>
                    <p:spPr>
                      <a:xfrm>
                        <a:off x="4733290" y="1725930"/>
                        <a:ext cx="512445" cy="56705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811520" y="1825625"/>
          <a:ext cx="2450465" cy="367665"/>
        </p:xfrm>
        <a:graphic>
          <a:graphicData uri="http://schemas.openxmlformats.org/presentationml/2006/ole">
            <mc:AlternateContent xmlns:mc="http://schemas.openxmlformats.org/markup-compatibility/2006">
              <mc:Choice xmlns:v="urn:schemas-microsoft-com:vml" Requires="v">
                <p:oleObj spid="_x0000_s11268" r:id="rId5" imgW="1524000" imgH="228600" progId="Equation.KSEE3">
                  <p:embed/>
                </p:oleObj>
              </mc:Choice>
              <mc:Fallback>
                <p:oleObj r:id="rId5" imgW="1524000" imgH="228600" progId="Equation.KSEE3">
                  <p:embed/>
                  <p:pic>
                    <p:nvPicPr>
                      <p:cNvPr id="0" name="图片 3073"/>
                      <p:cNvPicPr/>
                      <p:nvPr/>
                    </p:nvPicPr>
                    <p:blipFill>
                      <a:blip r:embed="rId6"/>
                      <a:stretch>
                        <a:fillRect/>
                      </a:stretch>
                    </p:blipFill>
                    <p:spPr>
                      <a:xfrm>
                        <a:off x="5811520" y="1825625"/>
                        <a:ext cx="2450465" cy="367665"/>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76275"/>
          </a:xfrm>
        </p:spPr>
        <p:txBody>
          <a:bodyPr>
            <a:normAutofit fontScale="90000"/>
          </a:bodyPr>
          <a:lstStyle/>
          <a:p>
            <a:r>
              <a:rPr lang="zh-CN" altLang="en-US" b="1">
                <a:latin typeface="Times New Roman" panose="02020603050405020304" charset="0"/>
              </a:rPr>
              <a:t>Voxel-Based Confidence Score</a:t>
            </a:r>
          </a:p>
        </p:txBody>
      </p:sp>
      <p:sp>
        <p:nvSpPr>
          <p:cNvPr id="3" name="内容占位符 2"/>
          <p:cNvSpPr>
            <a:spLocks noGrp="1"/>
          </p:cNvSpPr>
          <p:nvPr>
            <p:ph idx="1"/>
          </p:nvPr>
        </p:nvSpPr>
        <p:spPr>
          <a:xfrm>
            <a:off x="838200" y="1238885"/>
            <a:ext cx="10515600" cy="4938395"/>
          </a:xfrm>
        </p:spPr>
        <p:txBody>
          <a:bodyPr/>
          <a:lstStyle/>
          <a:p>
            <a:pPr>
              <a:lnSpc>
                <a:spcPct val="150000"/>
              </a:lnSpc>
            </a:pPr>
            <a:r>
              <a:rPr lang="zh-CN" altLang="en-US" sz="2000">
                <a:latin typeface="Times New Roman" panose="02020603050405020304" charset="0"/>
              </a:rPr>
              <a:t>受SmartTracing评分的启发，本文提出了一个简单的基于体素的置信分数来帮助选择要添加到神经元树的分支。</a:t>
            </a:r>
            <a:r>
              <a:rPr lang="zh-CN" altLang="en-US" sz="2000">
                <a:latin typeface="Times New Roman" panose="02020603050405020304" charset="0"/>
                <a:sym typeface="+mn-ea"/>
              </a:rPr>
              <a:t>只保留</a:t>
            </a:r>
            <a:r>
              <a:rPr lang="zh-CN" altLang="en-US" sz="2000">
                <a:latin typeface="Times New Roman" panose="02020603050405020304" charset="0"/>
              </a:rPr>
              <a:t>追踪结果中高置信分数的分支。</a:t>
            </a:r>
          </a:p>
          <a:p>
            <a:pPr>
              <a:lnSpc>
                <a:spcPct val="150000"/>
              </a:lnSpc>
            </a:pPr>
            <a:r>
              <a:rPr lang="zh-CN" altLang="en-US" sz="2000">
                <a:latin typeface="Times New Roman" panose="02020603050405020304" charset="0"/>
              </a:rPr>
              <a:t>对于任意的分支{p</a:t>
            </a:r>
            <a:r>
              <a:rPr lang="zh-CN" altLang="en-US" sz="2000" baseline="-25000">
                <a:latin typeface="Times New Roman" panose="02020603050405020304" charset="0"/>
              </a:rPr>
              <a:t>1</a:t>
            </a:r>
            <a:r>
              <a:rPr lang="zh-CN" altLang="en-US" sz="2000">
                <a:latin typeface="Times New Roman" panose="02020603050405020304" charset="0"/>
              </a:rPr>
              <a:t>, p</a:t>
            </a:r>
            <a:r>
              <a:rPr lang="zh-CN" altLang="en-US" sz="2000" baseline="-25000">
                <a:latin typeface="Times New Roman" panose="02020603050405020304" charset="0"/>
              </a:rPr>
              <a:t>2</a:t>
            </a:r>
            <a:r>
              <a:rPr lang="zh-CN" altLang="en-US" sz="2000">
                <a:latin typeface="Times New Roman" panose="02020603050405020304" charset="0"/>
              </a:rPr>
              <a:t>, p</a:t>
            </a:r>
            <a:r>
              <a:rPr lang="zh-CN" altLang="en-US" sz="2000" baseline="-25000">
                <a:latin typeface="Times New Roman" panose="02020603050405020304" charset="0"/>
              </a:rPr>
              <a:t>3</a:t>
            </a:r>
            <a:r>
              <a:rPr lang="zh-CN" altLang="en-US" sz="2000">
                <a:latin typeface="Times New Roman" panose="02020603050405020304" charset="0"/>
              </a:rPr>
              <a:t>, . . . , p</a:t>
            </a:r>
            <a:r>
              <a:rPr lang="zh-CN" altLang="en-US" sz="2000" baseline="-25000">
                <a:latin typeface="Times New Roman" panose="02020603050405020304" charset="0"/>
              </a:rPr>
              <a:t>n</a:t>
            </a:r>
            <a:r>
              <a:rPr lang="zh-CN" altLang="en-US" sz="2000">
                <a:latin typeface="Times New Roman" panose="02020603050405020304" charset="0"/>
              </a:rPr>
              <a:t>}，长度为</a:t>
            </a:r>
            <a:r>
              <a:rPr lang="en-US" altLang="zh-CN" sz="2000">
                <a:latin typeface="Times New Roman" panose="02020603050405020304" charset="0"/>
              </a:rPr>
              <a:t>l</a:t>
            </a:r>
            <a:r>
              <a:rPr lang="zh-CN" altLang="en-US" sz="2000">
                <a:latin typeface="Times New Roman" panose="02020603050405020304" charset="0"/>
              </a:rPr>
              <a:t>，定义一个百分数：</a:t>
            </a:r>
            <a:r>
              <a:rPr lang="en-US" altLang="zh-CN" sz="2000">
                <a:latin typeface="Times New Roman" panose="02020603050405020304" charset="0"/>
              </a:rPr>
              <a:t>	          </a:t>
            </a:r>
            <a:r>
              <a:rPr lang="zh-CN" altLang="en-US" sz="2000">
                <a:latin typeface="Times New Roman" panose="02020603050405020304" charset="0"/>
              </a:rPr>
              <a:t>并以此来测量跟踪过程的总体置信度。</a:t>
            </a:r>
            <a:r>
              <a:rPr lang="en-US" altLang="zh-CN" sz="2000">
                <a:latin typeface="Times New Roman" panose="02020603050405020304" charset="0"/>
              </a:rPr>
              <a:t>B</a:t>
            </a:r>
            <a:r>
              <a:rPr lang="en-US" altLang="zh-CN" sz="2000" baseline="-25000">
                <a:latin typeface="Times New Roman" panose="02020603050405020304" charset="0"/>
              </a:rPr>
              <a:t>i</a:t>
            </a:r>
            <a:r>
              <a:rPr lang="zh-CN" altLang="en-US" sz="2000">
                <a:latin typeface="Times New Roman" panose="02020603050405020304" charset="0"/>
              </a:rPr>
              <a:t>是</a:t>
            </a:r>
            <a:r>
              <a:rPr lang="en-US" altLang="zh-CN" sz="2000">
                <a:latin typeface="Times New Roman" panose="02020603050405020304" charset="0"/>
              </a:rPr>
              <a:t>p</a:t>
            </a:r>
            <a:r>
              <a:rPr lang="en-US" altLang="zh-CN" sz="2000" baseline="-25000">
                <a:latin typeface="Times New Roman" panose="02020603050405020304" charset="0"/>
              </a:rPr>
              <a:t>i</a:t>
            </a:r>
            <a:r>
              <a:rPr lang="zh-CN" altLang="en-US" sz="2000">
                <a:latin typeface="Times New Roman" panose="02020603050405020304" charset="0"/>
              </a:rPr>
              <a:t>所在的分割图像处的体素值</a:t>
            </a:r>
            <a:r>
              <a:rPr lang="en-US" altLang="zh-CN" sz="2000">
                <a:latin typeface="Times New Roman" panose="02020603050405020304" charset="0"/>
              </a:rPr>
              <a:t>{0</a:t>
            </a:r>
            <a:r>
              <a:rPr lang="zh-CN" altLang="en-US" sz="2000">
                <a:latin typeface="Times New Roman" panose="02020603050405020304" charset="0"/>
              </a:rPr>
              <a:t>，</a:t>
            </a:r>
            <a:r>
              <a:rPr lang="en-US" altLang="zh-CN" sz="2000">
                <a:latin typeface="Times New Roman" panose="02020603050405020304" charset="0"/>
              </a:rPr>
              <a:t>1}</a:t>
            </a:r>
            <a:r>
              <a:rPr lang="zh-CN" altLang="en-US" sz="2000">
                <a:latin typeface="Times New Roman" panose="02020603050405020304" charset="0"/>
              </a:rPr>
              <a:t>。</a:t>
            </a:r>
          </a:p>
          <a:p>
            <a:pPr>
              <a:lnSpc>
                <a:spcPct val="150000"/>
              </a:lnSpc>
            </a:pPr>
            <a:r>
              <a:rPr lang="zh-CN" altLang="en-US" sz="2000">
                <a:latin typeface="Times New Roman" panose="02020603050405020304" charset="0"/>
              </a:rPr>
              <a:t>C表示基于前景的端点决策的比例。</a:t>
            </a:r>
          </a:p>
          <a:p>
            <a:pPr>
              <a:lnSpc>
                <a:spcPct val="150000"/>
              </a:lnSpc>
            </a:pPr>
            <a:r>
              <a:rPr lang="zh-CN" altLang="en-US" sz="2000">
                <a:latin typeface="Times New Roman" panose="02020603050405020304" charset="0"/>
              </a:rPr>
              <a:t>当回溯从远处的噪声点开始，而不是从神经元体开始时，C值预计是低的。另外，对于通过填充许多大间隙来追踪的分支而言，增加到躯干上的风险</a:t>
            </a:r>
            <a:r>
              <a:rPr lang="zh-CN" altLang="en-US" sz="2000">
                <a:latin typeface="Times New Roman" panose="02020603050405020304" charset="0"/>
                <a:sym typeface="+mn-ea"/>
              </a:rPr>
              <a:t>可能会</a:t>
            </a:r>
            <a:r>
              <a:rPr lang="zh-CN" altLang="en-US" sz="2000">
                <a:latin typeface="Times New Roman" panose="02020603050405020304" charset="0"/>
              </a:rPr>
              <a:t>大于保持其不连接的风险。</a:t>
            </a:r>
          </a:p>
        </p:txBody>
      </p:sp>
      <p:graphicFrame>
        <p:nvGraphicFramePr>
          <p:cNvPr id="4" name="对象 3">
            <a:hlinkClick r:id="" action="ppaction://ole?verb=0"/>
          </p:cNvPr>
          <p:cNvGraphicFramePr>
            <a:graphicFrameLocks noChangeAspect="1"/>
          </p:cNvGraphicFramePr>
          <p:nvPr/>
        </p:nvGraphicFramePr>
        <p:xfrm>
          <a:off x="8211185" y="2261235"/>
          <a:ext cx="1548765" cy="597535"/>
        </p:xfrm>
        <a:graphic>
          <a:graphicData uri="http://schemas.openxmlformats.org/presentationml/2006/ole">
            <mc:AlternateContent xmlns:mc="http://schemas.openxmlformats.org/markup-compatibility/2006">
              <mc:Choice xmlns:v="urn:schemas-microsoft-com:vml" Requires="v">
                <p:oleObj spid="_x0000_s12290" r:id="rId3" imgW="889000" imgH="342900" progId="Equation.KSEE3">
                  <p:embed/>
                </p:oleObj>
              </mc:Choice>
              <mc:Fallback>
                <p:oleObj r:id="rId3" imgW="889000" imgH="342900" progId="Equation.KSEE3">
                  <p:embed/>
                  <p:pic>
                    <p:nvPicPr>
                      <p:cNvPr id="0" name="图片 4096"/>
                      <p:cNvPicPr/>
                      <p:nvPr/>
                    </p:nvPicPr>
                    <p:blipFill>
                      <a:blip r:embed="rId4"/>
                      <a:stretch>
                        <a:fillRect/>
                      </a:stretch>
                    </p:blipFill>
                    <p:spPr>
                      <a:xfrm>
                        <a:off x="8211185" y="2261235"/>
                        <a:ext cx="1548765" cy="597535"/>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83895"/>
          </a:xfrm>
        </p:spPr>
        <p:txBody>
          <a:bodyPr>
            <a:normAutofit fontScale="90000"/>
          </a:bodyPr>
          <a:lstStyle/>
          <a:p>
            <a:r>
              <a:rPr lang="zh-CN" altLang="en-US" b="1">
                <a:latin typeface="Times New Roman" panose="02020603050405020304" charset="0"/>
              </a:rPr>
              <a:t>Branch Merging</a:t>
            </a:r>
          </a:p>
        </p:txBody>
      </p:sp>
      <p:sp>
        <p:nvSpPr>
          <p:cNvPr id="3" name="内容占位符 2"/>
          <p:cNvSpPr>
            <a:spLocks noGrp="1"/>
          </p:cNvSpPr>
          <p:nvPr>
            <p:ph idx="1"/>
          </p:nvPr>
        </p:nvSpPr>
        <p:spPr>
          <a:xfrm>
            <a:off x="838200" y="1245870"/>
            <a:ext cx="10515600" cy="4931410"/>
          </a:xfrm>
        </p:spPr>
        <p:txBody>
          <a:bodyPr/>
          <a:lstStyle/>
          <a:p>
            <a:r>
              <a:rPr lang="zh-CN" altLang="en-US" sz="2000">
                <a:latin typeface="Times New Roman" panose="02020603050405020304" charset="0"/>
              </a:rPr>
              <a:t>当满足以下条件时，新的分支会被抛弃：</a:t>
            </a:r>
          </a:p>
          <a:p>
            <a:r>
              <a:rPr lang="en-US" altLang="zh-CN" sz="2000">
                <a:latin typeface="Times New Roman" panose="02020603050405020304" charset="0"/>
              </a:rPr>
              <a:t>(1)</a:t>
            </a:r>
            <a:r>
              <a:rPr lang="zh-CN" altLang="en-US" sz="2000">
                <a:latin typeface="Times New Roman" panose="02020603050405020304" charset="0"/>
              </a:rPr>
              <a:t>少于</a:t>
            </a:r>
            <a:r>
              <a:rPr lang="en-US" altLang="zh-CN" sz="2000">
                <a:latin typeface="Times New Roman" panose="02020603050405020304" charset="0"/>
              </a:rPr>
              <a:t>8</a:t>
            </a:r>
            <a:r>
              <a:rPr lang="zh-CN" altLang="en-US" sz="2000">
                <a:latin typeface="Times New Roman" panose="02020603050405020304" charset="0"/>
              </a:rPr>
              <a:t>个节点；</a:t>
            </a:r>
          </a:p>
          <a:p>
            <a:r>
              <a:rPr lang="en-US" altLang="zh-CN" sz="2000">
                <a:latin typeface="Times New Roman" panose="02020603050405020304" charset="0"/>
              </a:rPr>
              <a:t>(2)</a:t>
            </a:r>
            <a:r>
              <a:rPr lang="zh-CN" altLang="en-US" sz="2000">
                <a:latin typeface="Times New Roman" panose="02020603050405020304" charset="0"/>
              </a:rPr>
              <a:t>置信度</a:t>
            </a:r>
            <a:r>
              <a:rPr lang="en-US" altLang="zh-CN" sz="2000">
                <a:latin typeface="Times New Roman" panose="02020603050405020304" charset="0"/>
              </a:rPr>
              <a:t>C</a:t>
            </a:r>
            <a:r>
              <a:rPr lang="zh-CN" altLang="en-US" sz="2000">
                <a:latin typeface="Times New Roman" panose="02020603050405020304" charset="0"/>
              </a:rPr>
              <a:t>小于</a:t>
            </a:r>
            <a:r>
              <a:rPr lang="en-US" altLang="zh-CN" sz="2000">
                <a:latin typeface="Times New Roman" panose="02020603050405020304" charset="0"/>
              </a:rPr>
              <a:t>50%</a:t>
            </a:r>
            <a:r>
              <a:rPr lang="zh-CN" altLang="en-US" sz="2000">
                <a:latin typeface="Times New Roman" panose="02020603050405020304" charset="0"/>
              </a:rPr>
              <a:t>；</a:t>
            </a:r>
          </a:p>
          <a:p>
            <a:r>
              <a:rPr lang="en-US" altLang="zh-CN" sz="2000">
                <a:latin typeface="Times New Roman" panose="02020603050405020304" charset="0"/>
              </a:rPr>
              <a:t>(3)由于G步</a:t>
            </a:r>
            <a:r>
              <a:rPr lang="zh-CN" altLang="en-US" sz="2000">
                <a:latin typeface="Times New Roman" panose="02020603050405020304" charset="0"/>
              </a:rPr>
              <a:t>落在</a:t>
            </a:r>
            <a:r>
              <a:rPr lang="en-US" altLang="zh-CN" sz="2000">
                <a:latin typeface="Times New Roman" panose="02020603050405020304" charset="0"/>
              </a:rPr>
              <a:t>在背景上，所以停止了</a:t>
            </a:r>
            <a:r>
              <a:rPr lang="zh-CN" altLang="en-US" sz="2000">
                <a:latin typeface="Times New Roman" panose="02020603050405020304" charset="0"/>
              </a:rPr>
              <a:t>的</a:t>
            </a:r>
            <a:r>
              <a:rPr lang="en-US" altLang="zh-CN" sz="2000">
                <a:latin typeface="Times New Roman" panose="02020603050405020304" charset="0"/>
              </a:rPr>
              <a:t>跟踪</a:t>
            </a:r>
            <a:r>
              <a:rPr lang="zh-CN" altLang="en-US" sz="2000">
                <a:latin typeface="Times New Roman" panose="02020603050405020304" charset="0"/>
              </a:rPr>
              <a:t>结果</a:t>
            </a:r>
            <a:r>
              <a:rPr lang="en-US" altLang="zh-CN" sz="2000">
                <a:latin typeface="Times New Roman" panose="02020603050405020304" charset="0"/>
              </a:rPr>
              <a:t>。</a:t>
            </a:r>
          </a:p>
          <a:p>
            <a:r>
              <a:rPr lang="en-US" altLang="zh-CN" sz="2000">
                <a:latin typeface="Times New Roman" panose="02020603050405020304" charset="0"/>
              </a:rPr>
              <a:t>最接近PS的点被认为是根节点。在添加</a:t>
            </a:r>
            <a:r>
              <a:rPr lang="zh-CN" altLang="en-US" sz="2000">
                <a:latin typeface="Times New Roman" panose="02020603050405020304" charset="0"/>
              </a:rPr>
              <a:t>了</a:t>
            </a:r>
            <a:r>
              <a:rPr lang="en-US" altLang="zh-CN" sz="2000">
                <a:latin typeface="Times New Roman" panose="02020603050405020304" charset="0"/>
              </a:rPr>
              <a:t>第一</a:t>
            </a:r>
            <a:r>
              <a:rPr lang="zh-CN" altLang="en-US" sz="2000">
                <a:latin typeface="Times New Roman" panose="02020603050405020304" charset="0"/>
              </a:rPr>
              <a:t>个</a:t>
            </a:r>
            <a:r>
              <a:rPr lang="en-US" altLang="zh-CN" sz="2000">
                <a:latin typeface="Times New Roman" panose="02020603050405020304" charset="0"/>
              </a:rPr>
              <a:t>分支之后，新发现的分支的</a:t>
            </a:r>
            <a:r>
              <a:rPr lang="zh-CN" altLang="en-US" sz="2000">
                <a:latin typeface="Times New Roman" panose="02020603050405020304" charset="0"/>
              </a:rPr>
              <a:t>终端</a:t>
            </a:r>
            <a:r>
              <a:rPr lang="en-US" altLang="zh-CN" sz="2000">
                <a:latin typeface="Times New Roman" panose="02020603050405020304" charset="0"/>
              </a:rPr>
              <a:t>点</a:t>
            </a:r>
            <a:r>
              <a:rPr lang="en-US" altLang="zh-CN" sz="2000">
                <a:latin typeface="Times New Roman" panose="02020603050405020304" charset="0"/>
                <a:sym typeface="+mn-ea"/>
              </a:rPr>
              <a:t>p</a:t>
            </a:r>
            <a:r>
              <a:rPr lang="en-US" altLang="zh-CN" sz="2000" baseline="-25000">
                <a:latin typeface="Times New Roman" panose="02020603050405020304" charset="0"/>
                <a:sym typeface="+mn-ea"/>
              </a:rPr>
              <a:t>n</a:t>
            </a:r>
            <a:r>
              <a:rPr lang="en-US" altLang="zh-CN" sz="2000">
                <a:latin typeface="Times New Roman" panose="02020603050405020304" charset="0"/>
              </a:rPr>
              <a:t>连接到树干上，</a:t>
            </a:r>
            <a:r>
              <a:rPr lang="zh-CN" altLang="en-US" sz="2000">
                <a:latin typeface="Times New Roman" panose="02020603050405020304" charset="0"/>
              </a:rPr>
              <a:t>当</a:t>
            </a:r>
            <a:r>
              <a:rPr lang="en-US" altLang="zh-CN" sz="2000">
                <a:latin typeface="Times New Roman" panose="02020603050405020304" charset="0"/>
              </a:rPr>
              <a:t>D(p</a:t>
            </a:r>
            <a:r>
              <a:rPr lang="en-US" altLang="zh-CN" sz="2000" baseline="-25000">
                <a:latin typeface="Times New Roman" panose="02020603050405020304" charset="0"/>
              </a:rPr>
              <a:t>n</a:t>
            </a:r>
            <a:r>
              <a:rPr lang="en-US" altLang="zh-CN" sz="2000">
                <a:latin typeface="Times New Roman" panose="02020603050405020304" charset="0"/>
              </a:rPr>
              <a:t>, p</a:t>
            </a:r>
            <a:r>
              <a:rPr lang="en-US" altLang="zh-CN" sz="2000" baseline="-25000">
                <a:latin typeface="Times New Roman" panose="02020603050405020304" charset="0"/>
              </a:rPr>
              <a:t>min</a:t>
            </a:r>
            <a:r>
              <a:rPr lang="en-US" altLang="zh-CN" sz="2000">
                <a:latin typeface="Times New Roman" panose="02020603050405020304" charset="0"/>
              </a:rPr>
              <a:t>) &lt; R × (r</a:t>
            </a:r>
            <a:r>
              <a:rPr lang="en-US" altLang="zh-CN" sz="2000" baseline="-25000">
                <a:latin typeface="Times New Roman" panose="02020603050405020304" charset="0"/>
              </a:rPr>
              <a:t>n</a:t>
            </a:r>
            <a:r>
              <a:rPr lang="en-US" altLang="zh-CN" sz="2000">
                <a:latin typeface="Times New Roman" panose="02020603050405020304" charset="0"/>
              </a:rPr>
              <a:t> + 3)or D</a:t>
            </a:r>
            <a:r>
              <a:rPr lang="en-US" altLang="zh-CN" sz="2000">
                <a:latin typeface="Times New Roman" panose="02020603050405020304" charset="0"/>
                <a:sym typeface="+mn-ea"/>
              </a:rPr>
              <a:t>(p</a:t>
            </a:r>
            <a:r>
              <a:rPr lang="en-US" altLang="zh-CN" sz="2000" baseline="-25000">
                <a:latin typeface="Times New Roman" panose="02020603050405020304" charset="0"/>
                <a:sym typeface="+mn-ea"/>
              </a:rPr>
              <a:t>n</a:t>
            </a:r>
            <a:r>
              <a:rPr lang="en-US" altLang="zh-CN" sz="2000">
                <a:latin typeface="Times New Roman" panose="02020603050405020304" charset="0"/>
                <a:sym typeface="+mn-ea"/>
              </a:rPr>
              <a:t>, p</a:t>
            </a:r>
            <a:r>
              <a:rPr lang="en-US" altLang="zh-CN" sz="2000" baseline="-25000">
                <a:latin typeface="Times New Roman" panose="02020603050405020304" charset="0"/>
                <a:sym typeface="+mn-ea"/>
              </a:rPr>
              <a:t>min</a:t>
            </a:r>
            <a:r>
              <a:rPr lang="en-US" altLang="zh-CN" sz="2000">
                <a:latin typeface="Times New Roman" panose="02020603050405020304" charset="0"/>
                <a:sym typeface="+mn-ea"/>
              </a:rPr>
              <a:t>) </a:t>
            </a:r>
            <a:r>
              <a:rPr lang="en-US" altLang="zh-CN" sz="2000">
                <a:latin typeface="Times New Roman" panose="02020603050405020304" charset="0"/>
              </a:rPr>
              <a:t>&lt; R × (r</a:t>
            </a:r>
            <a:r>
              <a:rPr lang="en-US" altLang="zh-CN" sz="2000" baseline="-25000">
                <a:latin typeface="Times New Roman" panose="02020603050405020304" charset="0"/>
              </a:rPr>
              <a:t>min</a:t>
            </a:r>
            <a:r>
              <a:rPr lang="en-US" altLang="zh-CN" sz="2000">
                <a:latin typeface="Times New Roman" panose="02020603050405020304" charset="0"/>
              </a:rPr>
              <a:t> + 3)，其中p</a:t>
            </a:r>
            <a:r>
              <a:rPr lang="en-US" altLang="zh-CN" sz="2000" baseline="-25000">
                <a:latin typeface="Times New Roman" panose="02020603050405020304" charset="0"/>
              </a:rPr>
              <a:t>min</a:t>
            </a:r>
            <a:r>
              <a:rPr lang="en-US" altLang="zh-CN" sz="2000">
                <a:latin typeface="Times New Roman" panose="02020603050405020304" charset="0"/>
              </a:rPr>
              <a:t>是先前加入的</a:t>
            </a:r>
            <a:r>
              <a:rPr lang="zh-CN" altLang="en-US" sz="2000">
                <a:latin typeface="Times New Roman" panose="02020603050405020304" charset="0"/>
              </a:rPr>
              <a:t>分支中和</a:t>
            </a:r>
            <a:r>
              <a:rPr lang="en-US" altLang="zh-CN" sz="2000">
                <a:latin typeface="Times New Roman" panose="02020603050405020304" charset="0"/>
              </a:rPr>
              <a:t>p</a:t>
            </a:r>
            <a:r>
              <a:rPr lang="en-US" altLang="zh-CN" sz="2000" baseline="-25000">
                <a:latin typeface="Times New Roman" panose="02020603050405020304" charset="0"/>
              </a:rPr>
              <a:t>n</a:t>
            </a:r>
            <a:r>
              <a:rPr lang="zh-CN" altLang="en-US" sz="2000">
                <a:latin typeface="Times New Roman" panose="02020603050405020304" charset="0"/>
              </a:rPr>
              <a:t>具有</a:t>
            </a:r>
            <a:r>
              <a:rPr lang="en-US" altLang="zh-CN" sz="2000">
                <a:latin typeface="Times New Roman" panose="02020603050405020304" charset="0"/>
              </a:rPr>
              <a:t>最小欧几里得距离的节点</a:t>
            </a:r>
            <a:r>
              <a:rPr lang="zh-CN" altLang="en-US" sz="2000">
                <a:latin typeface="Times New Roman" panose="02020603050405020304" charset="0"/>
              </a:rPr>
              <a:t>，</a:t>
            </a:r>
            <a:r>
              <a:rPr lang="en-US" altLang="zh-CN" sz="2000">
                <a:latin typeface="Times New Roman" panose="02020603050405020304" charset="0"/>
              </a:rPr>
              <a:t>R（默认1.5）是可以根据图像质量选择的布线阈值。</a:t>
            </a:r>
          </a:p>
          <a:p>
            <a:r>
              <a:rPr lang="en-US" altLang="zh-CN" sz="2000">
                <a:latin typeface="Times New Roman" panose="02020603050405020304" charset="0"/>
              </a:rPr>
              <a:t>由于低信噪比的分支连接可能会导致神经元跟踪中的拓扑误差更严重</a:t>
            </a:r>
            <a:r>
              <a:rPr lang="zh-CN" altLang="en-US" sz="2000">
                <a:latin typeface="Times New Roman" panose="02020603050405020304" charset="0"/>
              </a:rPr>
              <a:t>，</a:t>
            </a:r>
            <a:r>
              <a:rPr lang="en-US" altLang="zh-CN" sz="2000">
                <a:latin typeface="Times New Roman" panose="02020603050405020304" charset="0"/>
                <a:sym typeface="+mn-ea"/>
              </a:rPr>
              <a:t>如果连接条件未满足，则分支保持</a:t>
            </a:r>
            <a:r>
              <a:rPr lang="zh-CN" altLang="en-US" sz="2000">
                <a:latin typeface="Times New Roman" panose="02020603050405020304" charset="0"/>
                <a:sym typeface="+mn-ea"/>
              </a:rPr>
              <a:t>不</a:t>
            </a:r>
            <a:r>
              <a:rPr lang="en-US" altLang="zh-CN" sz="2000">
                <a:latin typeface="Times New Roman" panose="02020603050405020304" charset="0"/>
                <a:sym typeface="+mn-ea"/>
              </a:rPr>
              <a:t>连接</a:t>
            </a:r>
            <a:r>
              <a:rPr lang="zh-CN" altLang="en-US" sz="2000">
                <a:latin typeface="Times New Roman" panose="02020603050405020304" charset="0"/>
                <a:sym typeface="+mn-ea"/>
              </a:rPr>
              <a:t>。</a:t>
            </a:r>
          </a:p>
          <a:p>
            <a:r>
              <a:rPr lang="en-US" altLang="zh-CN" sz="2000">
                <a:latin typeface="Times New Roman" panose="02020603050405020304" charset="0"/>
              </a:rPr>
              <a:t>只有当前景T(x)</a:t>
            </a:r>
            <a:r>
              <a:rPr lang="en-US" altLang="zh-CN" sz="2000">
                <a:latin typeface="Times New Roman" panose="02020603050405020304" charset="0"/>
                <a:sym typeface="+mn-ea"/>
              </a:rPr>
              <a:t>已被-1</a:t>
            </a:r>
            <a:r>
              <a:rPr lang="en-US" altLang="zh-CN" sz="2000">
                <a:latin typeface="Times New Roman" panose="02020603050405020304" charset="0"/>
              </a:rPr>
              <a:t>高比例</a:t>
            </a:r>
            <a:r>
              <a:rPr lang="en-US" altLang="zh-CN" sz="2000">
                <a:latin typeface="Times New Roman" panose="02020603050405020304" charset="0"/>
                <a:sym typeface="+mn-ea"/>
              </a:rPr>
              <a:t>擦除时</a:t>
            </a:r>
            <a:r>
              <a:rPr lang="en-US" altLang="zh-CN" sz="2000">
                <a:latin typeface="Times New Roman" panose="02020603050405020304" charset="0"/>
              </a:rPr>
              <a:t>（默认值98%），追踪才停止。</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a:latin typeface="Times New Roman" panose="02020603050405020304" charset="0"/>
              </a:rPr>
              <a:t>THANKS FOR WATCHING</a:t>
            </a:r>
          </a:p>
        </p:txBody>
      </p:sp>
      <p:sp>
        <p:nvSpPr>
          <p:cNvPr id="5" name="副标题 4"/>
          <p:cNvSpPr>
            <a:spLocks noGrp="1"/>
          </p:cNvSpPr>
          <p:nvPr>
            <p:ph type="subTitle" idx="1"/>
          </p:nvPr>
        </p:nvSpPr>
        <p:spPr>
          <a:xfrm>
            <a:off x="1524000" y="4399915"/>
            <a:ext cx="9144000" cy="857885"/>
          </a:xfrm>
        </p:spPr>
        <p:txBody>
          <a:bodyPr/>
          <a:lstStyle/>
          <a:p>
            <a:r>
              <a:rPr lang="en-US" altLang="zh-CN" sz="3200">
                <a:latin typeface="Times New Roman" panose="02020603050405020304" charset="0"/>
              </a:rPr>
              <a:t>END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92150"/>
          </a:xfrm>
        </p:spPr>
        <p:txBody>
          <a:bodyPr>
            <a:normAutofit fontScale="90000"/>
          </a:bodyPr>
          <a:lstStyle/>
          <a:p>
            <a:r>
              <a:rPr lang="en-US" altLang="zh-CN"/>
              <a:t>2</a:t>
            </a:r>
            <a:r>
              <a:rPr lang="zh-CN" altLang="en-US"/>
              <a:t>、修剪重构：</a:t>
            </a:r>
            <a:r>
              <a:rPr lang="zh-CN" altLang="en-US">
                <a:latin typeface="Times New Roman" panose="02020603050405020304" charset="0"/>
              </a:rPr>
              <a:t>MCMR</a:t>
            </a:r>
            <a:r>
              <a:rPr lang="zh-CN" altLang="en-US"/>
              <a:t>子图算法</a:t>
            </a:r>
          </a:p>
        </p:txBody>
      </p:sp>
      <p:sp>
        <p:nvSpPr>
          <p:cNvPr id="3" name="内容占位符 2"/>
          <p:cNvSpPr>
            <a:spLocks noGrp="1"/>
          </p:cNvSpPr>
          <p:nvPr>
            <p:ph idx="1"/>
          </p:nvPr>
        </p:nvSpPr>
        <p:spPr>
          <a:xfrm>
            <a:off x="838200" y="1056640"/>
            <a:ext cx="10515600" cy="5120640"/>
          </a:xfrm>
        </p:spPr>
        <p:txBody>
          <a:bodyPr/>
          <a:lstStyle/>
          <a:p>
            <a:r>
              <a:rPr lang="en-US" altLang="zh-CN" sz="3200">
                <a:latin typeface="Times New Roman" panose="02020603050405020304" charset="0"/>
              </a:rPr>
              <a:t>DLP</a:t>
            </a:r>
          </a:p>
          <a:p>
            <a:pPr>
              <a:lnSpc>
                <a:spcPct val="190000"/>
              </a:lnSpc>
            </a:pPr>
            <a:r>
              <a:rPr lang="zh-CN" altLang="en-US" sz="2000">
                <a:latin typeface="Times New Roman" panose="02020603050405020304" charset="0"/>
              </a:rPr>
              <a:t>前面做图像分割时用到了</a:t>
            </a:r>
            <a:r>
              <a:rPr lang="en-US" altLang="zh-CN" sz="2000">
                <a:latin typeface="Times New Roman" panose="02020603050405020304" charset="0"/>
              </a:rPr>
              <a:t>t</a:t>
            </a:r>
            <a:r>
              <a:rPr lang="en-US" altLang="zh-CN" sz="2000" baseline="-25000">
                <a:latin typeface="Times New Roman" panose="02020603050405020304" charset="0"/>
              </a:rPr>
              <a:t>a</a:t>
            </a:r>
            <a:r>
              <a:rPr lang="zh-CN" altLang="en-US" sz="2000">
                <a:latin typeface="Times New Roman" panose="02020603050405020304" charset="0"/>
              </a:rPr>
              <a:t>，这个</a:t>
            </a:r>
            <a:r>
              <a:rPr lang="en-US" altLang="zh-CN" sz="2000">
                <a:latin typeface="Times New Roman" panose="02020603050405020304" charset="0"/>
              </a:rPr>
              <a:t>t</a:t>
            </a:r>
            <a:r>
              <a:rPr lang="en-US" altLang="zh-CN" sz="2000" baseline="-25000">
                <a:latin typeface="Times New Roman" panose="02020603050405020304" charset="0"/>
              </a:rPr>
              <a:t>a</a:t>
            </a:r>
            <a:r>
              <a:rPr lang="zh-CN" altLang="en-US" sz="2000">
                <a:latin typeface="Times New Roman" panose="02020603050405020304" charset="0"/>
              </a:rPr>
              <a:t>通常是很小的。以致于很多前景点是肉眼不可见的，这些肉眼不可见的区域对应着一些多余的分支。</a:t>
            </a:r>
          </a:p>
          <a:p>
            <a:pPr>
              <a:lnSpc>
                <a:spcPct val="190000"/>
              </a:lnSpc>
            </a:pPr>
            <a:r>
              <a:rPr lang="zh-CN" altLang="en-US" sz="2000">
                <a:latin typeface="Times New Roman" panose="02020603050405020304" charset="0"/>
              </a:rPr>
              <a:t>所以引入另一个阈值</a:t>
            </a:r>
            <a:r>
              <a:rPr lang="en-US" altLang="zh-CN" sz="2000">
                <a:latin typeface="Times New Roman" panose="02020603050405020304" charset="0"/>
              </a:rPr>
              <a:t>t</a:t>
            </a:r>
            <a:r>
              <a:rPr lang="en-US" altLang="zh-CN" sz="2000" baseline="-25000">
                <a:latin typeface="Times New Roman" panose="02020603050405020304" charset="0"/>
              </a:rPr>
              <a:t>v</a:t>
            </a:r>
            <a:r>
              <a:rPr lang="en-US" altLang="zh-CN" sz="2000">
                <a:latin typeface="Times New Roman" panose="02020603050405020304" charset="0"/>
              </a:rPr>
              <a:t>=30</a:t>
            </a:r>
            <a:r>
              <a:rPr lang="zh-CN" altLang="en-US" sz="2000">
                <a:latin typeface="Times New Roman" panose="02020603050405020304" charset="0"/>
              </a:rPr>
              <a:t>，代表右眼可见的最低亮度值。由于</a:t>
            </a:r>
            <a:r>
              <a:rPr lang="en-US" altLang="zh-CN" sz="2000">
                <a:latin typeface="Times New Roman" panose="02020603050405020304" charset="0"/>
              </a:rPr>
              <a:t>ICR</a:t>
            </a:r>
            <a:r>
              <a:rPr lang="zh-CN" altLang="en-US" sz="2000">
                <a:latin typeface="Times New Roman" panose="02020603050405020304" charset="0"/>
              </a:rPr>
              <a:t>是一个树图，所以迭代的删除那些亮度值低于</a:t>
            </a:r>
            <a:r>
              <a:rPr lang="en-US" altLang="zh-CN" sz="2000">
                <a:latin typeface="Times New Roman" panose="02020603050405020304" charset="0"/>
              </a:rPr>
              <a:t>t</a:t>
            </a:r>
            <a:r>
              <a:rPr lang="en-US" altLang="zh-CN" sz="2000" baseline="-25000">
                <a:latin typeface="Times New Roman" panose="02020603050405020304" charset="0"/>
              </a:rPr>
              <a:t>v</a:t>
            </a:r>
            <a:r>
              <a:rPr lang="zh-CN" altLang="en-US" sz="2000">
                <a:latin typeface="Times New Roman" panose="02020603050405020304" charset="0"/>
              </a:rPr>
              <a:t>的叶节点，直到所有的叶子节点都满足强度</a:t>
            </a:r>
            <a:r>
              <a:rPr lang="en-US" altLang="zh-CN" sz="2000">
                <a:latin typeface="Times New Roman" panose="02020603050405020304" charset="0"/>
              </a:rPr>
              <a:t>&gt;t</a:t>
            </a:r>
            <a:r>
              <a:rPr lang="en-US" altLang="zh-CN" sz="2000" baseline="-25000">
                <a:latin typeface="Times New Roman" panose="02020603050405020304" charset="0"/>
              </a:rPr>
              <a:t>v</a:t>
            </a:r>
            <a:r>
              <a:rPr lang="en-US" altLang="zh-CN" sz="2000">
                <a:latin typeface="Times New Roman" panose="02020603050405020304" charset="0"/>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5707</Words>
  <Application>Microsoft Office PowerPoint</Application>
  <PresentationFormat>宽屏</PresentationFormat>
  <Paragraphs>361</Paragraphs>
  <Slides>84</Slides>
  <Notes>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84</vt:i4>
      </vt:variant>
    </vt:vector>
  </HeadingPairs>
  <TitlesOfParts>
    <vt:vector size="91" baseType="lpstr">
      <vt:lpstr>宋体</vt:lpstr>
      <vt:lpstr>Arial</vt:lpstr>
      <vt:lpstr>Calibri</vt:lpstr>
      <vt:lpstr>Calibri Light</vt:lpstr>
      <vt:lpstr>Times New Roman</vt:lpstr>
      <vt:lpstr>Office 主题</vt:lpstr>
      <vt:lpstr>WPS 公式 3.0</vt:lpstr>
      <vt:lpstr>Tracing总结</vt:lpstr>
      <vt:lpstr>概述</vt:lpstr>
      <vt:lpstr>研究背景和现状</vt:lpstr>
      <vt:lpstr>Automatic 3D neuron tracing using all-path pruning </vt:lpstr>
      <vt:lpstr>概述</vt:lpstr>
      <vt:lpstr>1、初始过度重建（ICR）</vt:lpstr>
      <vt:lpstr>PowerPoint 演示文稿</vt:lpstr>
      <vt:lpstr>PowerPoint 演示文稿</vt:lpstr>
      <vt:lpstr>2、修剪重构：MCMR子图算法</vt:lpstr>
      <vt:lpstr>PowerPoint 演示文稿</vt:lpstr>
      <vt:lpstr>PowerPoint 演示文稿</vt:lpstr>
      <vt:lpstr>PowerPoint 演示文稿</vt:lpstr>
      <vt:lpstr>1、APP插件的基本使用简介</vt:lpstr>
      <vt:lpstr>PowerPoint 演示文稿</vt:lpstr>
      <vt:lpstr> 接下来对具体的插件进行介绍 </vt:lpstr>
      <vt:lpstr>APP1使用简介</vt:lpstr>
      <vt:lpstr>效果如下所示</vt:lpstr>
      <vt:lpstr>APP2: automatic tracing of 3D neuron morphology based on hierarchical pruning of a gray-weighted image distance-tree</vt:lpstr>
      <vt:lpstr>概述</vt:lpstr>
      <vt:lpstr>Fast marching method :FMM</vt:lpstr>
      <vt:lpstr>PowerPoint 演示文稿</vt:lpstr>
      <vt:lpstr>GWDT</vt:lpstr>
      <vt:lpstr>PowerPoint 演示文稿</vt:lpstr>
      <vt:lpstr>PowerPoint 演示文稿</vt:lpstr>
      <vt:lpstr>Initial neuron reconstruction</vt:lpstr>
      <vt:lpstr>PowerPoint 演示文稿</vt:lpstr>
      <vt:lpstr>Hierarchical pruning</vt:lpstr>
      <vt:lpstr>PowerPoint 演示文稿</vt:lpstr>
      <vt:lpstr>PowerPoint 演示文稿</vt:lpstr>
      <vt:lpstr>PowerPoint 演示文稿</vt:lpstr>
      <vt:lpstr>1、APP2插件的基本使用简介</vt:lpstr>
      <vt:lpstr>PowerPoint 演示文稿</vt:lpstr>
      <vt:lpstr> 接下来对具体的插件进行介绍 </vt:lpstr>
      <vt:lpstr>APP2使用简介</vt:lpstr>
      <vt:lpstr>结果如下所示</vt:lpstr>
      <vt:lpstr>结果如下所示</vt:lpstr>
      <vt:lpstr>A distance-field based automatic neuron tracing method </vt:lpstr>
      <vt:lpstr>概述</vt:lpstr>
      <vt:lpstr>Method</vt:lpstr>
      <vt:lpstr>PowerPoint 演示文稿</vt:lpstr>
      <vt:lpstr>Preprocessing: extraction of neuron signal</vt:lpstr>
      <vt:lpstr>PowerPoint 演示文稿</vt:lpstr>
      <vt:lpstr>Neuron tracing using coupled distance fields</vt:lpstr>
      <vt:lpstr>Post-processing: produce the complete reconstruction</vt:lpstr>
      <vt:lpstr>1、DF-tracing插件的基本使用简介</vt:lpstr>
      <vt:lpstr>PowerPoint 演示文稿</vt:lpstr>
      <vt:lpstr> 接下来对具体的插件进行介绍 </vt:lpstr>
      <vt:lpstr>DF-tracing使用简介</vt:lpstr>
      <vt:lpstr>结果如下所示</vt:lpstr>
      <vt:lpstr>SmartTracing: self-learning-based Neuron reconstruction </vt:lpstr>
      <vt:lpstr>概述</vt:lpstr>
      <vt:lpstr>Method</vt:lpstr>
      <vt:lpstr>1 、Automatic search training exemplars </vt:lpstr>
      <vt:lpstr>PowerPoint 演示文稿</vt:lpstr>
      <vt:lpstr>PowerPoint 演示文稿</vt:lpstr>
      <vt:lpstr>2、 Extracting features for classification</vt:lpstr>
      <vt:lpstr>PowerPoint 演示文稿</vt:lpstr>
      <vt:lpstr>PowerPoint 演示文稿</vt:lpstr>
      <vt:lpstr>PowerPoint 演示文稿</vt:lpstr>
      <vt:lpstr>3、Training classifier and tracing neuron reconstruction</vt:lpstr>
      <vt:lpstr>1、Smart Tracing插件的基本使用简介</vt:lpstr>
      <vt:lpstr>PowerPoint 演示文稿</vt:lpstr>
      <vt:lpstr> 接下来对具体的插件进行介绍 </vt:lpstr>
      <vt:lpstr>DF-tracing使用简介</vt:lpstr>
      <vt:lpstr>结果如下所示</vt:lpstr>
      <vt:lpstr>Rivulet: 3D Neuron Morphology Tracing with Iterative Back-Tracking</vt:lpstr>
      <vt:lpstr>概述</vt:lpstr>
      <vt:lpstr>Preprocessing</vt:lpstr>
      <vt:lpstr>PowerPoint 演示文稿</vt:lpstr>
      <vt:lpstr>PowerPoint 演示文稿</vt:lpstr>
      <vt:lpstr>Multistencils Fast Marching</vt:lpstr>
      <vt:lpstr>PowerPoint 演示文稿</vt:lpstr>
      <vt:lpstr>PowerPoint 演示文稿</vt:lpstr>
      <vt:lpstr>PowerPoint 演示文稿</vt:lpstr>
      <vt:lpstr>PowerPoint 演示文稿</vt:lpstr>
      <vt:lpstr>PowerPoint 演示文稿</vt:lpstr>
      <vt:lpstr>Gradient Back-Tracking</vt:lpstr>
      <vt:lpstr>PowerPoint 演示文稿</vt:lpstr>
      <vt:lpstr>PowerPoint 演示文稿</vt:lpstr>
      <vt:lpstr>Branch Erasing</vt:lpstr>
      <vt:lpstr>Voxel-Based Confidence Score</vt:lpstr>
      <vt:lpstr>Branch Merging</vt:lpstr>
      <vt:lpstr>PowerPoint 演示文稿</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kls</dc:creator>
  <cp:lastModifiedBy>Anzhi</cp:lastModifiedBy>
  <cp:revision>86</cp:revision>
  <dcterms:created xsi:type="dcterms:W3CDTF">2018-04-10T09:20:00Z</dcterms:created>
  <dcterms:modified xsi:type="dcterms:W3CDTF">2018-11-16T04:00:01Z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y fmtid="{D5CDD505-2E9C-101B-9397-08002B2CF9AE}" pid="3" name="KSORubyTemplateID">
    <vt:lpwstr>2</vt:lpwstr>
  </property>
</Properties>
</file>